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4"/>
  </p:notesMasterIdLst>
  <p:sldIdLst>
    <p:sldId id="256" r:id="rId2"/>
    <p:sldId id="268" r:id="rId3"/>
    <p:sldId id="257" r:id="rId4"/>
    <p:sldId id="258" r:id="rId5"/>
    <p:sldId id="259" r:id="rId6"/>
    <p:sldId id="266" r:id="rId7"/>
    <p:sldId id="260" r:id="rId8"/>
    <p:sldId id="261" r:id="rId9"/>
    <p:sldId id="267" r:id="rId10"/>
    <p:sldId id="262" r:id="rId11"/>
    <p:sldId id="263"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92"/>
    <p:restoredTop sz="77211"/>
  </p:normalViewPr>
  <p:slideViewPr>
    <p:cSldViewPr snapToGrid="0">
      <p:cViewPr varScale="1">
        <p:scale>
          <a:sx n="88" d="100"/>
          <a:sy n="88" d="100"/>
        </p:scale>
        <p:origin x="200"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atchley@gmail.com" userId="236ddb9a9d6f7876" providerId="LiveId" clId="{0D381A71-ABBB-438D-B6FC-AFCB509795C5}"/>
    <pc:docChg chg="custSel modSld">
      <pc:chgData name="lucatchley@gmail.com" userId="236ddb9a9d6f7876" providerId="LiveId" clId="{0D381A71-ABBB-438D-B6FC-AFCB509795C5}" dt="2024-11-14T00:56:13.551" v="775" actId="313"/>
      <pc:docMkLst>
        <pc:docMk/>
      </pc:docMkLst>
      <pc:sldChg chg="modSp mod">
        <pc:chgData name="lucatchley@gmail.com" userId="236ddb9a9d6f7876" providerId="LiveId" clId="{0D381A71-ABBB-438D-B6FC-AFCB509795C5}" dt="2024-11-14T00:56:13.551" v="775" actId="313"/>
        <pc:sldMkLst>
          <pc:docMk/>
          <pc:sldMk cId="4261722743" sldId="262"/>
        </pc:sldMkLst>
        <pc:spChg chg="mod">
          <ac:chgData name="lucatchley@gmail.com" userId="236ddb9a9d6f7876" providerId="LiveId" clId="{0D381A71-ABBB-438D-B6FC-AFCB509795C5}" dt="2024-11-14T00:40:52.136" v="75" actId="20577"/>
          <ac:spMkLst>
            <pc:docMk/>
            <pc:sldMk cId="4261722743" sldId="262"/>
            <ac:spMk id="2" creationId="{2A1BA7EA-01BE-E846-4B99-3C4C5A0FB84A}"/>
          </ac:spMkLst>
        </pc:spChg>
        <pc:spChg chg="mod">
          <ac:chgData name="lucatchley@gmail.com" userId="236ddb9a9d6f7876" providerId="LiveId" clId="{0D381A71-ABBB-438D-B6FC-AFCB509795C5}" dt="2024-11-14T00:56:13.551" v="775" actId="313"/>
          <ac:spMkLst>
            <pc:docMk/>
            <pc:sldMk cId="4261722743" sldId="262"/>
            <ac:spMk id="3" creationId="{037D0411-D2AE-CD95-80A9-EECE79805E8B}"/>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4514C1-B0BF-4B44-8C38-9E38449A2886}" type="doc">
      <dgm:prSet loTypeId="urn:microsoft.com/office/officeart/2018/2/layout/IconLabelList" loCatId="icon" qsTypeId="urn:microsoft.com/office/officeart/2005/8/quickstyle/simple1" qsCatId="simple" csTypeId="urn:microsoft.com/office/officeart/2018/5/colors/Iconchunking_neutralbg_accent0_3" csCatId="mainScheme" phldr="1"/>
      <dgm:spPr/>
      <dgm:t>
        <a:bodyPr/>
        <a:lstStyle/>
        <a:p>
          <a:endParaRPr lang="en-US"/>
        </a:p>
      </dgm:t>
    </dgm:pt>
    <dgm:pt modelId="{AC4C81CE-561C-4BC9-A4C9-B3DC48F80262}">
      <dgm:prSet/>
      <dgm:spPr/>
      <dgm:t>
        <a:bodyPr/>
        <a:lstStyle/>
        <a:p>
          <a:r>
            <a:rPr lang="en-US" dirty="0"/>
            <a:t>1. What skills are in the highest demand for data science?</a:t>
          </a:r>
        </a:p>
      </dgm:t>
    </dgm:pt>
    <dgm:pt modelId="{75C0F5ED-BD24-430A-B77E-0680476E7A92}" type="parTrans" cxnId="{0C518672-0CBF-4B8D-9A51-6C96667D4A5C}">
      <dgm:prSet/>
      <dgm:spPr/>
      <dgm:t>
        <a:bodyPr/>
        <a:lstStyle/>
        <a:p>
          <a:endParaRPr lang="en-US"/>
        </a:p>
      </dgm:t>
    </dgm:pt>
    <dgm:pt modelId="{355A8A21-2676-44A4-86E3-97E2B1D81D42}" type="sibTrans" cxnId="{0C518672-0CBF-4B8D-9A51-6C96667D4A5C}">
      <dgm:prSet/>
      <dgm:spPr/>
      <dgm:t>
        <a:bodyPr/>
        <a:lstStyle/>
        <a:p>
          <a:endParaRPr lang="en-US"/>
        </a:p>
      </dgm:t>
    </dgm:pt>
    <dgm:pt modelId="{D5D20E49-4787-4AF0-AC02-750EA6C2FD60}">
      <dgm:prSet/>
      <dgm:spPr/>
      <dgm:t>
        <a:bodyPr/>
        <a:lstStyle/>
        <a:p>
          <a:r>
            <a:rPr lang="en-US" dirty="0"/>
            <a:t>2. Which industries are in most demand?</a:t>
          </a:r>
        </a:p>
      </dgm:t>
    </dgm:pt>
    <dgm:pt modelId="{A15F0697-6A4D-4672-AAE8-BAAE92AA063B}" type="parTrans" cxnId="{210C16C2-F6A2-433D-9F6D-2B6A547B7AA1}">
      <dgm:prSet/>
      <dgm:spPr/>
      <dgm:t>
        <a:bodyPr/>
        <a:lstStyle/>
        <a:p>
          <a:endParaRPr lang="en-US"/>
        </a:p>
      </dgm:t>
    </dgm:pt>
    <dgm:pt modelId="{A03500DB-286C-475B-AE21-69E9FDC9F77D}" type="sibTrans" cxnId="{210C16C2-F6A2-433D-9F6D-2B6A547B7AA1}">
      <dgm:prSet/>
      <dgm:spPr/>
      <dgm:t>
        <a:bodyPr/>
        <a:lstStyle/>
        <a:p>
          <a:endParaRPr lang="en-US"/>
        </a:p>
      </dgm:t>
    </dgm:pt>
    <dgm:pt modelId="{0EDF6799-7F8F-4001-A1D6-362FC942D68E}">
      <dgm:prSet/>
      <dgm:spPr/>
      <dgm:t>
        <a:bodyPr/>
        <a:lstStyle/>
        <a:p>
          <a:r>
            <a:rPr lang="en-US" dirty="0"/>
            <a:t>3. What locations are hiring the most?</a:t>
          </a:r>
        </a:p>
      </dgm:t>
    </dgm:pt>
    <dgm:pt modelId="{B597C241-86AF-40C8-B633-DCC55F4CF4AA}" type="parTrans" cxnId="{07A5A622-6043-407E-8531-2F51B082D740}">
      <dgm:prSet/>
      <dgm:spPr/>
      <dgm:t>
        <a:bodyPr/>
        <a:lstStyle/>
        <a:p>
          <a:endParaRPr lang="en-US"/>
        </a:p>
      </dgm:t>
    </dgm:pt>
    <dgm:pt modelId="{3645DA17-6891-4563-9ABE-417AC88A6C08}" type="sibTrans" cxnId="{07A5A622-6043-407E-8531-2F51B082D740}">
      <dgm:prSet/>
      <dgm:spPr/>
      <dgm:t>
        <a:bodyPr/>
        <a:lstStyle/>
        <a:p>
          <a:endParaRPr lang="en-US"/>
        </a:p>
      </dgm:t>
    </dgm:pt>
    <dgm:pt modelId="{E8F215FE-E0F6-4DD6-A40E-CFFE5C758F37}">
      <dgm:prSet/>
      <dgm:spPr/>
      <dgm:t>
        <a:bodyPr/>
        <a:lstStyle/>
        <a:p>
          <a:r>
            <a:rPr lang="en-US" dirty="0"/>
            <a:t>4. How do market trends compare over time?</a:t>
          </a:r>
        </a:p>
      </dgm:t>
    </dgm:pt>
    <dgm:pt modelId="{6181BDD5-3062-4F0A-BA9D-AC8BDB87D090}" type="parTrans" cxnId="{615793BD-C76D-45C8-AACC-07EC3CAA99A6}">
      <dgm:prSet/>
      <dgm:spPr/>
      <dgm:t>
        <a:bodyPr/>
        <a:lstStyle/>
        <a:p>
          <a:endParaRPr lang="en-US"/>
        </a:p>
      </dgm:t>
    </dgm:pt>
    <dgm:pt modelId="{D378B4CE-412C-48E5-90A9-F930C0F4F2CB}" type="sibTrans" cxnId="{615793BD-C76D-45C8-AACC-07EC3CAA99A6}">
      <dgm:prSet/>
      <dgm:spPr/>
      <dgm:t>
        <a:bodyPr/>
        <a:lstStyle/>
        <a:p>
          <a:endParaRPr lang="en-US"/>
        </a:p>
      </dgm:t>
    </dgm:pt>
    <dgm:pt modelId="{3FBEDE2F-6936-432B-9C14-0C6079B6D867}">
      <dgm:prSet/>
      <dgm:spPr/>
      <dgm:t>
        <a:bodyPr/>
        <a:lstStyle/>
        <a:p>
          <a:r>
            <a:rPr lang="en-US" dirty="0"/>
            <a:t>5. What factors influence salary in todays job market?</a:t>
          </a:r>
        </a:p>
      </dgm:t>
    </dgm:pt>
    <dgm:pt modelId="{C044B71F-419B-4751-B59F-0381798638D7}" type="parTrans" cxnId="{067DA78F-6CAE-480D-8130-2E1CEFC17677}">
      <dgm:prSet/>
      <dgm:spPr/>
      <dgm:t>
        <a:bodyPr/>
        <a:lstStyle/>
        <a:p>
          <a:endParaRPr lang="en-US"/>
        </a:p>
      </dgm:t>
    </dgm:pt>
    <dgm:pt modelId="{898012C8-B807-4B21-BAD9-DBF368976B1B}" type="sibTrans" cxnId="{067DA78F-6CAE-480D-8130-2E1CEFC17677}">
      <dgm:prSet/>
      <dgm:spPr/>
      <dgm:t>
        <a:bodyPr/>
        <a:lstStyle/>
        <a:p>
          <a:endParaRPr lang="en-US"/>
        </a:p>
      </dgm:t>
    </dgm:pt>
    <dgm:pt modelId="{FE69EA03-84BD-4079-84F0-9D7CF9E9424F}" type="pres">
      <dgm:prSet presAssocID="{F04514C1-B0BF-4B44-8C38-9E38449A2886}" presName="root" presStyleCnt="0">
        <dgm:presLayoutVars>
          <dgm:dir/>
          <dgm:resizeHandles val="exact"/>
        </dgm:presLayoutVars>
      </dgm:prSet>
      <dgm:spPr/>
    </dgm:pt>
    <dgm:pt modelId="{F92E9C8B-38F5-423B-B004-9B2AE0DAA6AB}" type="pres">
      <dgm:prSet presAssocID="{AC4C81CE-561C-4BC9-A4C9-B3DC48F80262}" presName="compNode" presStyleCnt="0"/>
      <dgm:spPr/>
    </dgm:pt>
    <dgm:pt modelId="{DBD1E35F-51D8-4CD1-B3D7-38734068E83D}" type="pres">
      <dgm:prSet presAssocID="{AC4C81CE-561C-4BC9-A4C9-B3DC48F8026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A40B972C-35FA-425E-8E71-C091A0548046}" type="pres">
      <dgm:prSet presAssocID="{AC4C81CE-561C-4BC9-A4C9-B3DC48F80262}" presName="spaceRect" presStyleCnt="0"/>
      <dgm:spPr/>
    </dgm:pt>
    <dgm:pt modelId="{D249E747-7997-490B-88D4-099F0FD58F06}" type="pres">
      <dgm:prSet presAssocID="{AC4C81CE-561C-4BC9-A4C9-B3DC48F80262}" presName="textRect" presStyleLbl="revTx" presStyleIdx="0" presStyleCnt="5">
        <dgm:presLayoutVars>
          <dgm:chMax val="1"/>
          <dgm:chPref val="1"/>
        </dgm:presLayoutVars>
      </dgm:prSet>
      <dgm:spPr/>
    </dgm:pt>
    <dgm:pt modelId="{48F28BDF-F118-462C-B234-2D62DF1321B5}" type="pres">
      <dgm:prSet presAssocID="{355A8A21-2676-44A4-86E3-97E2B1D81D42}" presName="sibTrans" presStyleCnt="0"/>
      <dgm:spPr/>
    </dgm:pt>
    <dgm:pt modelId="{6B15F0A1-1B6D-4242-8B10-23F8B42D89FA}" type="pres">
      <dgm:prSet presAssocID="{D5D20E49-4787-4AF0-AC02-750EA6C2FD60}" presName="compNode" presStyleCnt="0"/>
      <dgm:spPr/>
    </dgm:pt>
    <dgm:pt modelId="{92EA5CF5-A49D-49FF-88A6-70C39B72884A}" type="pres">
      <dgm:prSet presAssocID="{D5D20E49-4787-4AF0-AC02-750EA6C2FD60}"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actory"/>
        </a:ext>
      </dgm:extLst>
    </dgm:pt>
    <dgm:pt modelId="{6528BC8E-092E-4412-B293-8E7D96EAEA59}" type="pres">
      <dgm:prSet presAssocID="{D5D20E49-4787-4AF0-AC02-750EA6C2FD60}" presName="spaceRect" presStyleCnt="0"/>
      <dgm:spPr/>
    </dgm:pt>
    <dgm:pt modelId="{39F9BBAA-A0EF-4FC7-A5F8-9DA67F1C3BD1}" type="pres">
      <dgm:prSet presAssocID="{D5D20E49-4787-4AF0-AC02-750EA6C2FD60}" presName="textRect" presStyleLbl="revTx" presStyleIdx="1" presStyleCnt="5">
        <dgm:presLayoutVars>
          <dgm:chMax val="1"/>
          <dgm:chPref val="1"/>
        </dgm:presLayoutVars>
      </dgm:prSet>
      <dgm:spPr/>
    </dgm:pt>
    <dgm:pt modelId="{B5D5004C-7FB3-49B0-A912-9B6C26962BF1}" type="pres">
      <dgm:prSet presAssocID="{A03500DB-286C-475B-AE21-69E9FDC9F77D}" presName="sibTrans" presStyleCnt="0"/>
      <dgm:spPr/>
    </dgm:pt>
    <dgm:pt modelId="{47DF7639-7B4F-4535-9CF7-286B90AFD373}" type="pres">
      <dgm:prSet presAssocID="{0EDF6799-7F8F-4001-A1D6-362FC942D68E}" presName="compNode" presStyleCnt="0"/>
      <dgm:spPr/>
    </dgm:pt>
    <dgm:pt modelId="{BEEBF7CB-D4B5-46EE-84FF-350CECE19FBF}" type="pres">
      <dgm:prSet presAssocID="{0EDF6799-7F8F-4001-A1D6-362FC942D68E}"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ffice Worker"/>
        </a:ext>
      </dgm:extLst>
    </dgm:pt>
    <dgm:pt modelId="{9DB74AE6-D3E5-455B-84B3-A0FF1DB8DA96}" type="pres">
      <dgm:prSet presAssocID="{0EDF6799-7F8F-4001-A1D6-362FC942D68E}" presName="spaceRect" presStyleCnt="0"/>
      <dgm:spPr/>
    </dgm:pt>
    <dgm:pt modelId="{B03C5613-0D00-41D6-BA54-42C228462B61}" type="pres">
      <dgm:prSet presAssocID="{0EDF6799-7F8F-4001-A1D6-362FC942D68E}" presName="textRect" presStyleLbl="revTx" presStyleIdx="2" presStyleCnt="5">
        <dgm:presLayoutVars>
          <dgm:chMax val="1"/>
          <dgm:chPref val="1"/>
        </dgm:presLayoutVars>
      </dgm:prSet>
      <dgm:spPr/>
    </dgm:pt>
    <dgm:pt modelId="{F73F8C26-0D4C-45CA-8EEC-BFB7F6A8B23D}" type="pres">
      <dgm:prSet presAssocID="{3645DA17-6891-4563-9ABE-417AC88A6C08}" presName="sibTrans" presStyleCnt="0"/>
      <dgm:spPr/>
    </dgm:pt>
    <dgm:pt modelId="{C339978A-DAE2-4071-A96D-B03356644C97}" type="pres">
      <dgm:prSet presAssocID="{E8F215FE-E0F6-4DD6-A40E-CFFE5C758F37}" presName="compNode" presStyleCnt="0"/>
      <dgm:spPr/>
    </dgm:pt>
    <dgm:pt modelId="{7484DF37-6195-485A-8CE4-5B29BF9AA97F}" type="pres">
      <dgm:prSet presAssocID="{E8F215FE-E0F6-4DD6-A40E-CFFE5C758F37}"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topwatch"/>
        </a:ext>
      </dgm:extLst>
    </dgm:pt>
    <dgm:pt modelId="{3F9424A7-1E09-4805-A605-B7D81373B809}" type="pres">
      <dgm:prSet presAssocID="{E8F215FE-E0F6-4DD6-A40E-CFFE5C758F37}" presName="spaceRect" presStyleCnt="0"/>
      <dgm:spPr/>
    </dgm:pt>
    <dgm:pt modelId="{986C1203-5BF8-4C40-909F-A722848D626F}" type="pres">
      <dgm:prSet presAssocID="{E8F215FE-E0F6-4DD6-A40E-CFFE5C758F37}" presName="textRect" presStyleLbl="revTx" presStyleIdx="3" presStyleCnt="5">
        <dgm:presLayoutVars>
          <dgm:chMax val="1"/>
          <dgm:chPref val="1"/>
        </dgm:presLayoutVars>
      </dgm:prSet>
      <dgm:spPr/>
    </dgm:pt>
    <dgm:pt modelId="{582ABBE8-08BF-4893-87E7-1B618D0C60A4}" type="pres">
      <dgm:prSet presAssocID="{D378B4CE-412C-48E5-90A9-F930C0F4F2CB}" presName="sibTrans" presStyleCnt="0"/>
      <dgm:spPr/>
    </dgm:pt>
    <dgm:pt modelId="{FC531EA3-FF49-4958-BF95-409821E5AF3F}" type="pres">
      <dgm:prSet presAssocID="{3FBEDE2F-6936-432B-9C14-0C6079B6D867}" presName="compNode" presStyleCnt="0"/>
      <dgm:spPr/>
    </dgm:pt>
    <dgm:pt modelId="{4E1BC169-E07B-4144-9FD2-B601B63A185D}" type="pres">
      <dgm:prSet presAssocID="{3FBEDE2F-6936-432B-9C14-0C6079B6D867}"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ser"/>
        </a:ext>
      </dgm:extLst>
    </dgm:pt>
    <dgm:pt modelId="{9259C099-1F4C-4D3A-BEB6-EBE0FC8D5807}" type="pres">
      <dgm:prSet presAssocID="{3FBEDE2F-6936-432B-9C14-0C6079B6D867}" presName="spaceRect" presStyleCnt="0"/>
      <dgm:spPr/>
    </dgm:pt>
    <dgm:pt modelId="{BFEE2D6A-5AAB-4A6E-BF3C-64E96AB5A849}" type="pres">
      <dgm:prSet presAssocID="{3FBEDE2F-6936-432B-9C14-0C6079B6D867}" presName="textRect" presStyleLbl="revTx" presStyleIdx="4" presStyleCnt="5">
        <dgm:presLayoutVars>
          <dgm:chMax val="1"/>
          <dgm:chPref val="1"/>
        </dgm:presLayoutVars>
      </dgm:prSet>
      <dgm:spPr/>
    </dgm:pt>
  </dgm:ptLst>
  <dgm:cxnLst>
    <dgm:cxn modelId="{07A5A622-6043-407E-8531-2F51B082D740}" srcId="{F04514C1-B0BF-4B44-8C38-9E38449A2886}" destId="{0EDF6799-7F8F-4001-A1D6-362FC942D68E}" srcOrd="2" destOrd="0" parTransId="{B597C241-86AF-40C8-B633-DCC55F4CF4AA}" sibTransId="{3645DA17-6891-4563-9ABE-417AC88A6C08}"/>
    <dgm:cxn modelId="{79EBFB3B-FB29-46C0-A27B-EF72DCD27317}" type="presOf" srcId="{3FBEDE2F-6936-432B-9C14-0C6079B6D867}" destId="{BFEE2D6A-5AAB-4A6E-BF3C-64E96AB5A849}" srcOrd="0" destOrd="0" presId="urn:microsoft.com/office/officeart/2018/2/layout/IconLabelList"/>
    <dgm:cxn modelId="{3C2C2C63-69B3-45F3-ADAF-B902E77BD4AF}" type="presOf" srcId="{F04514C1-B0BF-4B44-8C38-9E38449A2886}" destId="{FE69EA03-84BD-4079-84F0-9D7CF9E9424F}" srcOrd="0" destOrd="0" presId="urn:microsoft.com/office/officeart/2018/2/layout/IconLabelList"/>
    <dgm:cxn modelId="{6F3B5468-E55C-41C8-8C59-3D827992D3C1}" type="presOf" srcId="{0EDF6799-7F8F-4001-A1D6-362FC942D68E}" destId="{B03C5613-0D00-41D6-BA54-42C228462B61}" srcOrd="0" destOrd="0" presId="urn:microsoft.com/office/officeart/2018/2/layout/IconLabelList"/>
    <dgm:cxn modelId="{91D56B6C-986B-46C6-9079-A21B10662AE6}" type="presOf" srcId="{E8F215FE-E0F6-4DD6-A40E-CFFE5C758F37}" destId="{986C1203-5BF8-4C40-909F-A722848D626F}" srcOrd="0" destOrd="0" presId="urn:microsoft.com/office/officeart/2018/2/layout/IconLabelList"/>
    <dgm:cxn modelId="{8FE6A671-BCD9-4512-B2DC-095998DB34D8}" type="presOf" srcId="{D5D20E49-4787-4AF0-AC02-750EA6C2FD60}" destId="{39F9BBAA-A0EF-4FC7-A5F8-9DA67F1C3BD1}" srcOrd="0" destOrd="0" presId="urn:microsoft.com/office/officeart/2018/2/layout/IconLabelList"/>
    <dgm:cxn modelId="{0C518672-0CBF-4B8D-9A51-6C96667D4A5C}" srcId="{F04514C1-B0BF-4B44-8C38-9E38449A2886}" destId="{AC4C81CE-561C-4BC9-A4C9-B3DC48F80262}" srcOrd="0" destOrd="0" parTransId="{75C0F5ED-BD24-430A-B77E-0680476E7A92}" sibTransId="{355A8A21-2676-44A4-86E3-97E2B1D81D42}"/>
    <dgm:cxn modelId="{067DA78F-6CAE-480D-8130-2E1CEFC17677}" srcId="{F04514C1-B0BF-4B44-8C38-9E38449A2886}" destId="{3FBEDE2F-6936-432B-9C14-0C6079B6D867}" srcOrd="4" destOrd="0" parTransId="{C044B71F-419B-4751-B59F-0381798638D7}" sibTransId="{898012C8-B807-4B21-BAD9-DBF368976B1B}"/>
    <dgm:cxn modelId="{615793BD-C76D-45C8-AACC-07EC3CAA99A6}" srcId="{F04514C1-B0BF-4B44-8C38-9E38449A2886}" destId="{E8F215FE-E0F6-4DD6-A40E-CFFE5C758F37}" srcOrd="3" destOrd="0" parTransId="{6181BDD5-3062-4F0A-BA9D-AC8BDB87D090}" sibTransId="{D378B4CE-412C-48E5-90A9-F930C0F4F2CB}"/>
    <dgm:cxn modelId="{210C16C2-F6A2-433D-9F6D-2B6A547B7AA1}" srcId="{F04514C1-B0BF-4B44-8C38-9E38449A2886}" destId="{D5D20E49-4787-4AF0-AC02-750EA6C2FD60}" srcOrd="1" destOrd="0" parTransId="{A15F0697-6A4D-4672-AAE8-BAAE92AA063B}" sibTransId="{A03500DB-286C-475B-AE21-69E9FDC9F77D}"/>
    <dgm:cxn modelId="{72422ED1-C99D-4187-AC41-72F12B8A5A9C}" type="presOf" srcId="{AC4C81CE-561C-4BC9-A4C9-B3DC48F80262}" destId="{D249E747-7997-490B-88D4-099F0FD58F06}" srcOrd="0" destOrd="0" presId="urn:microsoft.com/office/officeart/2018/2/layout/IconLabelList"/>
    <dgm:cxn modelId="{C89D3177-D587-440D-822D-266B0EC1BADD}" type="presParOf" srcId="{FE69EA03-84BD-4079-84F0-9D7CF9E9424F}" destId="{F92E9C8B-38F5-423B-B004-9B2AE0DAA6AB}" srcOrd="0" destOrd="0" presId="urn:microsoft.com/office/officeart/2018/2/layout/IconLabelList"/>
    <dgm:cxn modelId="{226C4AA3-2932-4725-BFCF-351344D1C83B}" type="presParOf" srcId="{F92E9C8B-38F5-423B-B004-9B2AE0DAA6AB}" destId="{DBD1E35F-51D8-4CD1-B3D7-38734068E83D}" srcOrd="0" destOrd="0" presId="urn:microsoft.com/office/officeart/2018/2/layout/IconLabelList"/>
    <dgm:cxn modelId="{808C9EB2-D462-45D8-AC42-3B0CF3A80AEE}" type="presParOf" srcId="{F92E9C8B-38F5-423B-B004-9B2AE0DAA6AB}" destId="{A40B972C-35FA-425E-8E71-C091A0548046}" srcOrd="1" destOrd="0" presId="urn:microsoft.com/office/officeart/2018/2/layout/IconLabelList"/>
    <dgm:cxn modelId="{42E00CE1-1789-4A60-B1DE-C7AC0C1600D0}" type="presParOf" srcId="{F92E9C8B-38F5-423B-B004-9B2AE0DAA6AB}" destId="{D249E747-7997-490B-88D4-099F0FD58F06}" srcOrd="2" destOrd="0" presId="urn:microsoft.com/office/officeart/2018/2/layout/IconLabelList"/>
    <dgm:cxn modelId="{FA841B94-B163-431C-AF47-90F418B8A49D}" type="presParOf" srcId="{FE69EA03-84BD-4079-84F0-9D7CF9E9424F}" destId="{48F28BDF-F118-462C-B234-2D62DF1321B5}" srcOrd="1" destOrd="0" presId="urn:microsoft.com/office/officeart/2018/2/layout/IconLabelList"/>
    <dgm:cxn modelId="{5763555B-FB4B-47BF-A693-FCEB3602B652}" type="presParOf" srcId="{FE69EA03-84BD-4079-84F0-9D7CF9E9424F}" destId="{6B15F0A1-1B6D-4242-8B10-23F8B42D89FA}" srcOrd="2" destOrd="0" presId="urn:microsoft.com/office/officeart/2018/2/layout/IconLabelList"/>
    <dgm:cxn modelId="{ABA70536-9B46-49EA-9E0C-94AAF3186952}" type="presParOf" srcId="{6B15F0A1-1B6D-4242-8B10-23F8B42D89FA}" destId="{92EA5CF5-A49D-49FF-88A6-70C39B72884A}" srcOrd="0" destOrd="0" presId="urn:microsoft.com/office/officeart/2018/2/layout/IconLabelList"/>
    <dgm:cxn modelId="{D9714ED1-0CC5-4A5B-98BC-35213EA8CC0B}" type="presParOf" srcId="{6B15F0A1-1B6D-4242-8B10-23F8B42D89FA}" destId="{6528BC8E-092E-4412-B293-8E7D96EAEA59}" srcOrd="1" destOrd="0" presId="urn:microsoft.com/office/officeart/2018/2/layout/IconLabelList"/>
    <dgm:cxn modelId="{13DEA6AB-886F-4EAA-B1AE-5D3293D42C71}" type="presParOf" srcId="{6B15F0A1-1B6D-4242-8B10-23F8B42D89FA}" destId="{39F9BBAA-A0EF-4FC7-A5F8-9DA67F1C3BD1}" srcOrd="2" destOrd="0" presId="urn:microsoft.com/office/officeart/2018/2/layout/IconLabelList"/>
    <dgm:cxn modelId="{25798BB0-DCE0-4CED-AFFD-62D88EB21E19}" type="presParOf" srcId="{FE69EA03-84BD-4079-84F0-9D7CF9E9424F}" destId="{B5D5004C-7FB3-49B0-A912-9B6C26962BF1}" srcOrd="3" destOrd="0" presId="urn:microsoft.com/office/officeart/2018/2/layout/IconLabelList"/>
    <dgm:cxn modelId="{458F27EC-C2A3-4723-96FA-900DA0DF154D}" type="presParOf" srcId="{FE69EA03-84BD-4079-84F0-9D7CF9E9424F}" destId="{47DF7639-7B4F-4535-9CF7-286B90AFD373}" srcOrd="4" destOrd="0" presId="urn:microsoft.com/office/officeart/2018/2/layout/IconLabelList"/>
    <dgm:cxn modelId="{4CC9F614-7C26-4553-9015-2E4A7011B6F3}" type="presParOf" srcId="{47DF7639-7B4F-4535-9CF7-286B90AFD373}" destId="{BEEBF7CB-D4B5-46EE-84FF-350CECE19FBF}" srcOrd="0" destOrd="0" presId="urn:microsoft.com/office/officeart/2018/2/layout/IconLabelList"/>
    <dgm:cxn modelId="{A029DBCB-BE63-4727-9583-1AC7C178AA8B}" type="presParOf" srcId="{47DF7639-7B4F-4535-9CF7-286B90AFD373}" destId="{9DB74AE6-D3E5-455B-84B3-A0FF1DB8DA96}" srcOrd="1" destOrd="0" presId="urn:microsoft.com/office/officeart/2018/2/layout/IconLabelList"/>
    <dgm:cxn modelId="{ECDCAFA4-B65B-46FF-8FD8-123C6350E412}" type="presParOf" srcId="{47DF7639-7B4F-4535-9CF7-286B90AFD373}" destId="{B03C5613-0D00-41D6-BA54-42C228462B61}" srcOrd="2" destOrd="0" presId="urn:microsoft.com/office/officeart/2018/2/layout/IconLabelList"/>
    <dgm:cxn modelId="{0149E60D-3D6D-49E8-81F6-5E4B757A850A}" type="presParOf" srcId="{FE69EA03-84BD-4079-84F0-9D7CF9E9424F}" destId="{F73F8C26-0D4C-45CA-8EEC-BFB7F6A8B23D}" srcOrd="5" destOrd="0" presId="urn:microsoft.com/office/officeart/2018/2/layout/IconLabelList"/>
    <dgm:cxn modelId="{A42E3A96-E4BD-4681-B02A-B3CCC202A5F8}" type="presParOf" srcId="{FE69EA03-84BD-4079-84F0-9D7CF9E9424F}" destId="{C339978A-DAE2-4071-A96D-B03356644C97}" srcOrd="6" destOrd="0" presId="urn:microsoft.com/office/officeart/2018/2/layout/IconLabelList"/>
    <dgm:cxn modelId="{A141A970-EB9A-4710-9CBD-5BBCD75B8D27}" type="presParOf" srcId="{C339978A-DAE2-4071-A96D-B03356644C97}" destId="{7484DF37-6195-485A-8CE4-5B29BF9AA97F}" srcOrd="0" destOrd="0" presId="urn:microsoft.com/office/officeart/2018/2/layout/IconLabelList"/>
    <dgm:cxn modelId="{FF78B738-384D-432D-91BC-23A9B92A4422}" type="presParOf" srcId="{C339978A-DAE2-4071-A96D-B03356644C97}" destId="{3F9424A7-1E09-4805-A605-B7D81373B809}" srcOrd="1" destOrd="0" presId="urn:microsoft.com/office/officeart/2018/2/layout/IconLabelList"/>
    <dgm:cxn modelId="{83FD71C4-8CFD-46B1-824E-16EBEA9EED3C}" type="presParOf" srcId="{C339978A-DAE2-4071-A96D-B03356644C97}" destId="{986C1203-5BF8-4C40-909F-A722848D626F}" srcOrd="2" destOrd="0" presId="urn:microsoft.com/office/officeart/2018/2/layout/IconLabelList"/>
    <dgm:cxn modelId="{0C087B59-8925-4B64-8994-92EF07A598F0}" type="presParOf" srcId="{FE69EA03-84BD-4079-84F0-9D7CF9E9424F}" destId="{582ABBE8-08BF-4893-87E7-1B618D0C60A4}" srcOrd="7" destOrd="0" presId="urn:microsoft.com/office/officeart/2018/2/layout/IconLabelList"/>
    <dgm:cxn modelId="{6C5F15BF-B2DA-4824-B188-AC4012B81D21}" type="presParOf" srcId="{FE69EA03-84BD-4079-84F0-9D7CF9E9424F}" destId="{FC531EA3-FF49-4958-BF95-409821E5AF3F}" srcOrd="8" destOrd="0" presId="urn:microsoft.com/office/officeart/2018/2/layout/IconLabelList"/>
    <dgm:cxn modelId="{9B8164E5-B379-4469-AAE3-567980D2A0F8}" type="presParOf" srcId="{FC531EA3-FF49-4958-BF95-409821E5AF3F}" destId="{4E1BC169-E07B-4144-9FD2-B601B63A185D}" srcOrd="0" destOrd="0" presId="urn:microsoft.com/office/officeart/2018/2/layout/IconLabelList"/>
    <dgm:cxn modelId="{C4E57844-4701-459D-B8BB-7D5AE1E10332}" type="presParOf" srcId="{FC531EA3-FF49-4958-BF95-409821E5AF3F}" destId="{9259C099-1F4C-4D3A-BEB6-EBE0FC8D5807}" srcOrd="1" destOrd="0" presId="urn:microsoft.com/office/officeart/2018/2/layout/IconLabelList"/>
    <dgm:cxn modelId="{88C0CCB5-67F3-44CE-9CDB-B17CF0D945D2}" type="presParOf" srcId="{FC531EA3-FF49-4958-BF95-409821E5AF3F}" destId="{BFEE2D6A-5AAB-4A6E-BF3C-64E96AB5A849}"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D1E35F-51D8-4CD1-B3D7-38734068E83D}">
      <dsp:nvSpPr>
        <dsp:cNvPr id="0" name=""/>
        <dsp:cNvSpPr/>
      </dsp:nvSpPr>
      <dsp:spPr>
        <a:xfrm>
          <a:off x="489253" y="1011400"/>
          <a:ext cx="793388" cy="7933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249E747-7997-490B-88D4-099F0FD58F06}">
      <dsp:nvSpPr>
        <dsp:cNvPr id="0" name=""/>
        <dsp:cNvSpPr/>
      </dsp:nvSpPr>
      <dsp:spPr>
        <a:xfrm>
          <a:off x="4405" y="2069445"/>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dirty="0"/>
            <a:t>1. What skills are in the highest demand for data science?</a:t>
          </a:r>
        </a:p>
      </dsp:txBody>
      <dsp:txXfrm>
        <a:off x="4405" y="2069445"/>
        <a:ext cx="1763085" cy="705234"/>
      </dsp:txXfrm>
    </dsp:sp>
    <dsp:sp modelId="{92EA5CF5-A49D-49FF-88A6-70C39B72884A}">
      <dsp:nvSpPr>
        <dsp:cNvPr id="0" name=""/>
        <dsp:cNvSpPr/>
      </dsp:nvSpPr>
      <dsp:spPr>
        <a:xfrm>
          <a:off x="2560879" y="1011400"/>
          <a:ext cx="793388" cy="7933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9F9BBAA-A0EF-4FC7-A5F8-9DA67F1C3BD1}">
      <dsp:nvSpPr>
        <dsp:cNvPr id="0" name=""/>
        <dsp:cNvSpPr/>
      </dsp:nvSpPr>
      <dsp:spPr>
        <a:xfrm>
          <a:off x="2076031" y="2069445"/>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dirty="0"/>
            <a:t>2. Which industries are in most demand?</a:t>
          </a:r>
        </a:p>
      </dsp:txBody>
      <dsp:txXfrm>
        <a:off x="2076031" y="2069445"/>
        <a:ext cx="1763085" cy="705234"/>
      </dsp:txXfrm>
    </dsp:sp>
    <dsp:sp modelId="{BEEBF7CB-D4B5-46EE-84FF-350CECE19FBF}">
      <dsp:nvSpPr>
        <dsp:cNvPr id="0" name=""/>
        <dsp:cNvSpPr/>
      </dsp:nvSpPr>
      <dsp:spPr>
        <a:xfrm>
          <a:off x="4632505" y="1011400"/>
          <a:ext cx="793388" cy="7933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03C5613-0D00-41D6-BA54-42C228462B61}">
      <dsp:nvSpPr>
        <dsp:cNvPr id="0" name=""/>
        <dsp:cNvSpPr/>
      </dsp:nvSpPr>
      <dsp:spPr>
        <a:xfrm>
          <a:off x="4147657" y="2069445"/>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dirty="0"/>
            <a:t>3. What locations are hiring the most?</a:t>
          </a:r>
        </a:p>
      </dsp:txBody>
      <dsp:txXfrm>
        <a:off x="4147657" y="2069445"/>
        <a:ext cx="1763085" cy="705234"/>
      </dsp:txXfrm>
    </dsp:sp>
    <dsp:sp modelId="{7484DF37-6195-485A-8CE4-5B29BF9AA97F}">
      <dsp:nvSpPr>
        <dsp:cNvPr id="0" name=""/>
        <dsp:cNvSpPr/>
      </dsp:nvSpPr>
      <dsp:spPr>
        <a:xfrm>
          <a:off x="6704131" y="1011400"/>
          <a:ext cx="793388" cy="79338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86C1203-5BF8-4C40-909F-A722848D626F}">
      <dsp:nvSpPr>
        <dsp:cNvPr id="0" name=""/>
        <dsp:cNvSpPr/>
      </dsp:nvSpPr>
      <dsp:spPr>
        <a:xfrm>
          <a:off x="6219283" y="2069445"/>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dirty="0"/>
            <a:t>4. How do market trends compare over time?</a:t>
          </a:r>
        </a:p>
      </dsp:txBody>
      <dsp:txXfrm>
        <a:off x="6219283" y="2069445"/>
        <a:ext cx="1763085" cy="705234"/>
      </dsp:txXfrm>
    </dsp:sp>
    <dsp:sp modelId="{4E1BC169-E07B-4144-9FD2-B601B63A185D}">
      <dsp:nvSpPr>
        <dsp:cNvPr id="0" name=""/>
        <dsp:cNvSpPr/>
      </dsp:nvSpPr>
      <dsp:spPr>
        <a:xfrm>
          <a:off x="8775757" y="1011400"/>
          <a:ext cx="793388" cy="79338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FEE2D6A-5AAB-4A6E-BF3C-64E96AB5A849}">
      <dsp:nvSpPr>
        <dsp:cNvPr id="0" name=""/>
        <dsp:cNvSpPr/>
      </dsp:nvSpPr>
      <dsp:spPr>
        <a:xfrm>
          <a:off x="8290908" y="2069445"/>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dirty="0"/>
            <a:t>5. What factors influence salary in todays job market?</a:t>
          </a:r>
        </a:p>
      </dsp:txBody>
      <dsp:txXfrm>
        <a:off x="8290908" y="2069445"/>
        <a:ext cx="1763085" cy="705234"/>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5AA480-C879-5647-9213-4AB0980B2004}" type="datetimeFigureOut">
              <a:rPr lang="en-US" smtClean="0"/>
              <a:t>11/14/24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2B2B1A-E91C-F249-97E5-61AB060BBE8D}" type="slidenum">
              <a:rPr lang="en-US" smtClean="0"/>
              <a:t>‹#›</a:t>
            </a:fld>
            <a:endParaRPr lang="en-US"/>
          </a:p>
        </p:txBody>
      </p:sp>
    </p:spTree>
    <p:extLst>
      <p:ext uri="{BB962C8B-B14F-4D97-AF65-F5344CB8AC3E}">
        <p14:creationId xmlns:p14="http://schemas.microsoft.com/office/powerpoint/2010/main" val="23611462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Left:  Top 10 skills from top 10 cities in 2024. (4,032 lines of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Right: Top 10 skills from top 10 cities in 2024 filtered down to top 3 skills.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b="0" dirty="0"/>
              <a:t>High-Demand Skills:</a:t>
            </a:r>
          </a:p>
          <a:p>
            <a:r>
              <a:rPr lang="en-US" dirty="0"/>
              <a:t>Skills such as Python, SQL, and Machine Learning dominated the job market in 2024 (Associate to Mid-Senior level), with Python and SQL being highly sought after in major cities like New York, San Francisco, and Chicago. This reflects the critical role of programming and data management in data science roles.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492B2B1A-E91C-F249-97E5-61AB060BBE8D}" type="slidenum">
              <a:rPr lang="en-US" smtClean="0"/>
              <a:t>4</a:t>
            </a:fld>
            <a:endParaRPr lang="en-US"/>
          </a:p>
        </p:txBody>
      </p:sp>
    </p:spTree>
    <p:extLst>
      <p:ext uri="{BB962C8B-B14F-4D97-AF65-F5344CB8AC3E}">
        <p14:creationId xmlns:p14="http://schemas.microsoft.com/office/powerpoint/2010/main" val="2023706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2B2B1A-E91C-F249-97E5-61AB060BBE8D}" type="slidenum">
              <a:rPr lang="en-US" smtClean="0"/>
              <a:t>6</a:t>
            </a:fld>
            <a:endParaRPr lang="en-US"/>
          </a:p>
        </p:txBody>
      </p:sp>
    </p:spTree>
    <p:extLst>
      <p:ext uri="{BB962C8B-B14F-4D97-AF65-F5344CB8AC3E}">
        <p14:creationId xmlns:p14="http://schemas.microsoft.com/office/powerpoint/2010/main" val="1438257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2B2B1A-E91C-F249-97E5-61AB060BBE8D}" type="slidenum">
              <a:rPr lang="en-US" smtClean="0"/>
              <a:t>8</a:t>
            </a:fld>
            <a:endParaRPr lang="en-US"/>
          </a:p>
        </p:txBody>
      </p:sp>
    </p:spTree>
    <p:extLst>
      <p:ext uri="{BB962C8B-B14F-4D97-AF65-F5344CB8AC3E}">
        <p14:creationId xmlns:p14="http://schemas.microsoft.com/office/powerpoint/2010/main" val="3200415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97810-8934-D872-2414-0B5930F53A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441BA9-2DBA-D4B6-71A5-594A758A95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3DFD49-CB7D-2312-199A-53D5643E71F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7ECF4DD-0BE5-EB16-03D9-670CD77E2937}"/>
              </a:ext>
            </a:extLst>
          </p:cNvPr>
          <p:cNvSpPr>
            <a:spLocks noGrp="1"/>
          </p:cNvSpPr>
          <p:nvPr>
            <p:ph type="sldNum" sz="quarter" idx="5"/>
          </p:nvPr>
        </p:nvSpPr>
        <p:spPr/>
        <p:txBody>
          <a:bodyPr/>
          <a:lstStyle/>
          <a:p>
            <a:fld id="{492B2B1A-E91C-F249-97E5-61AB060BBE8D}" type="slidenum">
              <a:rPr lang="en-US" smtClean="0"/>
              <a:t>9</a:t>
            </a:fld>
            <a:endParaRPr lang="en-US"/>
          </a:p>
        </p:txBody>
      </p:sp>
    </p:spTree>
    <p:extLst>
      <p:ext uri="{BB962C8B-B14F-4D97-AF65-F5344CB8AC3E}">
        <p14:creationId xmlns:p14="http://schemas.microsoft.com/office/powerpoint/2010/main" val="829788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11/14/24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12709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11/14/24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0217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11/14/24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518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11/14/24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9887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11/14/24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6653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11/14/24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94847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11/14/24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3819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11/14/24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28666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11/14/24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32445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11/14/24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64294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11/14/24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1297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11/14/24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490263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90000"/>
        </a:lnSpc>
        <a:spcBef>
          <a:spcPct val="0"/>
        </a:spcBef>
        <a:buNone/>
        <a:defRPr sz="47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36866F-BEED-C84B-EC54-42FE8C06BB37}"/>
              </a:ext>
            </a:extLst>
          </p:cNvPr>
          <p:cNvSpPr>
            <a:spLocks noGrp="1"/>
          </p:cNvSpPr>
          <p:nvPr>
            <p:ph type="ctrTitle"/>
          </p:nvPr>
        </p:nvSpPr>
        <p:spPr>
          <a:xfrm>
            <a:off x="5289754" y="639097"/>
            <a:ext cx="6253317" cy="3686015"/>
          </a:xfrm>
        </p:spPr>
        <p:txBody>
          <a:bodyPr>
            <a:normAutofit/>
          </a:bodyPr>
          <a:lstStyle/>
          <a:p>
            <a:r>
              <a:rPr lang="en-US" sz="6800"/>
              <a:t>Analysis of Job Market Trends in the US</a:t>
            </a:r>
          </a:p>
        </p:txBody>
      </p:sp>
      <p:sp>
        <p:nvSpPr>
          <p:cNvPr id="3" name="Subtitle 2">
            <a:extLst>
              <a:ext uri="{FF2B5EF4-FFF2-40B4-BE49-F238E27FC236}">
                <a16:creationId xmlns:a16="http://schemas.microsoft.com/office/drawing/2014/main" id="{A3D70A49-142B-C80C-A435-DA6AFC6114A3}"/>
              </a:ext>
            </a:extLst>
          </p:cNvPr>
          <p:cNvSpPr>
            <a:spLocks noGrp="1"/>
          </p:cNvSpPr>
          <p:nvPr>
            <p:ph type="subTitle" idx="1"/>
          </p:nvPr>
        </p:nvSpPr>
        <p:spPr>
          <a:xfrm>
            <a:off x="5289753" y="4672739"/>
            <a:ext cx="6269347" cy="1021498"/>
          </a:xfrm>
        </p:spPr>
        <p:txBody>
          <a:bodyPr>
            <a:normAutofit/>
          </a:bodyPr>
          <a:lstStyle/>
          <a:p>
            <a:r>
              <a:rPr lang="en-US">
                <a:solidFill>
                  <a:schemeClr val="tx1">
                    <a:lumMod val="85000"/>
                    <a:lumOff val="15000"/>
                  </a:schemeClr>
                </a:solidFill>
              </a:rPr>
              <a:t>Group 6</a:t>
            </a:r>
          </a:p>
        </p:txBody>
      </p:sp>
      <p:pic>
        <p:nvPicPr>
          <p:cNvPr id="4" name="Picture 3" descr="Angled shot of pen on a graph">
            <a:extLst>
              <a:ext uri="{FF2B5EF4-FFF2-40B4-BE49-F238E27FC236}">
                <a16:creationId xmlns:a16="http://schemas.microsoft.com/office/drawing/2014/main" id="{F66AAE8B-B01F-82E0-B67C-640CE42ADEF7}"/>
              </a:ext>
            </a:extLst>
          </p:cNvPr>
          <p:cNvPicPr>
            <a:picLocks noChangeAspect="1"/>
          </p:cNvPicPr>
          <p:nvPr/>
        </p:nvPicPr>
        <p:blipFill>
          <a:blip r:embed="rId2"/>
          <a:srcRect l="8709" r="46174" b="-2"/>
          <a:stretch/>
        </p:blipFill>
        <p:spPr>
          <a:xfrm>
            <a:off x="-1" y="1"/>
            <a:ext cx="4635315" cy="6857999"/>
          </a:xfrm>
          <a:prstGeom prst="rect">
            <a:avLst/>
          </a:prstGeom>
        </p:spPr>
      </p:pic>
      <p:cxnSp>
        <p:nvCxnSpPr>
          <p:cNvPr id="11" name="Straight Connector 10">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5804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D40791F6-715D-481A-9C4A-3645AECF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1BA7EA-01BE-E846-4B99-3C4C5A0FB84A}"/>
              </a:ext>
            </a:extLst>
          </p:cNvPr>
          <p:cNvSpPr>
            <a:spLocks noGrp="1"/>
          </p:cNvSpPr>
          <p:nvPr>
            <p:ph type="title"/>
          </p:nvPr>
        </p:nvSpPr>
        <p:spPr>
          <a:xfrm>
            <a:off x="521070" y="634946"/>
            <a:ext cx="6432434" cy="1450757"/>
          </a:xfrm>
        </p:spPr>
        <p:txBody>
          <a:bodyPr>
            <a:normAutofit/>
          </a:bodyPr>
          <a:lstStyle/>
          <a:p>
            <a:r>
              <a:rPr lang="en-US" sz="3600" dirty="0"/>
              <a:t>What Factors influence Salary in Todays Job Market?</a:t>
            </a:r>
          </a:p>
        </p:txBody>
      </p:sp>
      <p:cxnSp>
        <p:nvCxnSpPr>
          <p:cNvPr id="37" name="Straight Connector 36">
            <a:extLst>
              <a:ext uri="{FF2B5EF4-FFF2-40B4-BE49-F238E27FC236}">
                <a16:creationId xmlns:a16="http://schemas.microsoft.com/office/drawing/2014/main" id="{740F83A4-FAC4-4867-95A5-BBFD280C7B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76240" y="2267421"/>
            <a:ext cx="60350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37D0411-D2AE-CD95-80A9-EECE79805E8B}"/>
              </a:ext>
            </a:extLst>
          </p:cNvPr>
          <p:cNvSpPr>
            <a:spLocks noGrp="1"/>
          </p:cNvSpPr>
          <p:nvPr>
            <p:ph idx="1"/>
          </p:nvPr>
        </p:nvSpPr>
        <p:spPr>
          <a:xfrm>
            <a:off x="642257" y="2449140"/>
            <a:ext cx="6035040" cy="3419954"/>
          </a:xfrm>
        </p:spPr>
        <p:txBody>
          <a:bodyPr>
            <a:normAutofit lnSpcReduction="10000"/>
          </a:bodyPr>
          <a:lstStyle/>
          <a:p>
            <a:pPr marL="0" indent="0">
              <a:lnSpc>
                <a:spcPct val="100000"/>
              </a:lnSpc>
              <a:buNone/>
            </a:pPr>
            <a:r>
              <a:rPr lang="en-US" sz="1400" b="1" dirty="0"/>
              <a:t>Age</a:t>
            </a:r>
            <a:r>
              <a:rPr lang="en-US" sz="1400" dirty="0"/>
              <a:t>: </a:t>
            </a:r>
          </a:p>
          <a:p>
            <a:pPr lvl="1">
              <a:lnSpc>
                <a:spcPct val="100000"/>
              </a:lnSpc>
              <a:buFont typeface="Arial" panose="020B0604020202020204" pitchFamily="34" charset="0"/>
              <a:buChar char="•"/>
            </a:pPr>
            <a:r>
              <a:rPr lang="en-US" sz="1400" dirty="0"/>
              <a:t>The average salary difference between a 25-year-old and a 50-year-old is nearly $150,000.</a:t>
            </a:r>
          </a:p>
          <a:p>
            <a:pPr marL="0" indent="0">
              <a:lnSpc>
                <a:spcPct val="100000"/>
              </a:lnSpc>
              <a:buNone/>
            </a:pPr>
            <a:r>
              <a:rPr lang="en-US" sz="1400" b="1" dirty="0"/>
              <a:t>Experience</a:t>
            </a:r>
            <a:r>
              <a:rPr lang="en-US" sz="1400" dirty="0"/>
              <a:t>: </a:t>
            </a:r>
          </a:p>
          <a:p>
            <a:pPr lvl="1">
              <a:lnSpc>
                <a:spcPct val="100000"/>
              </a:lnSpc>
              <a:buFont typeface="Arial" panose="020B0604020202020204" pitchFamily="34" charset="0"/>
              <a:buChar char="•"/>
            </a:pPr>
            <a:r>
              <a:rPr lang="en-US" sz="1400" dirty="0"/>
              <a:t>Data shows that individuals with more job experience are significantly more likely to earn higher salaries.</a:t>
            </a:r>
          </a:p>
          <a:p>
            <a:pPr marL="0" indent="0">
              <a:lnSpc>
                <a:spcPct val="100000"/>
              </a:lnSpc>
              <a:buNone/>
            </a:pPr>
            <a:r>
              <a:rPr lang="en-US" sz="1400" b="1" dirty="0"/>
              <a:t>Gender</a:t>
            </a:r>
            <a:r>
              <a:rPr lang="en-US" sz="1400" dirty="0"/>
              <a:t>: </a:t>
            </a:r>
          </a:p>
          <a:p>
            <a:pPr lvl="1">
              <a:lnSpc>
                <a:spcPct val="100000"/>
              </a:lnSpc>
              <a:buFont typeface="Arial" panose="020B0604020202020204" pitchFamily="34" charset="0"/>
              <a:buChar char="•"/>
            </a:pPr>
            <a:r>
              <a:rPr lang="en-US" sz="1400" dirty="0"/>
              <a:t>Males earn, on average, 15% more than females in the current job market.</a:t>
            </a:r>
          </a:p>
          <a:p>
            <a:pPr marL="0" indent="0">
              <a:lnSpc>
                <a:spcPct val="100000"/>
              </a:lnSpc>
              <a:buNone/>
            </a:pPr>
            <a:r>
              <a:rPr lang="en-US" sz="1400" b="1" dirty="0"/>
              <a:t>Education</a:t>
            </a:r>
            <a:r>
              <a:rPr lang="en-US" sz="1400" dirty="0"/>
              <a:t>: </a:t>
            </a:r>
          </a:p>
          <a:p>
            <a:pPr lvl="1">
              <a:lnSpc>
                <a:spcPct val="100000"/>
              </a:lnSpc>
              <a:buFont typeface="Arial" panose="020B0604020202020204" pitchFamily="34" charset="0"/>
              <a:buChar char="•"/>
            </a:pPr>
            <a:r>
              <a:rPr lang="en-US" sz="1400" dirty="0"/>
              <a:t>Workers with only a high school diploma earn around $30,000 annually, while those with a PhD earn over $100,000 on average.</a:t>
            </a:r>
          </a:p>
        </p:txBody>
      </p:sp>
      <p:pic>
        <p:nvPicPr>
          <p:cNvPr id="7" name="Picture 6" descr="A graph of age and age&#10;&#10;Description automatically generated">
            <a:extLst>
              <a:ext uri="{FF2B5EF4-FFF2-40B4-BE49-F238E27FC236}">
                <a16:creationId xmlns:a16="http://schemas.microsoft.com/office/drawing/2014/main" id="{EE24B93D-5AFB-9A31-F9A1-9546F2AD71C2}"/>
              </a:ext>
            </a:extLst>
          </p:cNvPr>
          <p:cNvPicPr>
            <a:picLocks noChangeAspect="1"/>
          </p:cNvPicPr>
          <p:nvPr/>
        </p:nvPicPr>
        <p:blipFill>
          <a:blip r:embed="rId2"/>
          <a:stretch>
            <a:fillRect/>
          </a:stretch>
        </p:blipFill>
        <p:spPr>
          <a:xfrm>
            <a:off x="7075445" y="1005990"/>
            <a:ext cx="5117308" cy="2865691"/>
          </a:xfrm>
          <a:prstGeom prst="rect">
            <a:avLst/>
          </a:prstGeom>
        </p:spPr>
      </p:pic>
      <p:pic>
        <p:nvPicPr>
          <p:cNvPr id="5" name="Picture 4" descr="A pie chart with numbers and a few percentages&#10;&#10;Description automatically generated">
            <a:extLst>
              <a:ext uri="{FF2B5EF4-FFF2-40B4-BE49-F238E27FC236}">
                <a16:creationId xmlns:a16="http://schemas.microsoft.com/office/drawing/2014/main" id="{FD48021F-ECBB-F8AF-F7D2-FC5691B6FA02}"/>
              </a:ext>
            </a:extLst>
          </p:cNvPr>
          <p:cNvPicPr>
            <a:picLocks noChangeAspect="1"/>
          </p:cNvPicPr>
          <p:nvPr/>
        </p:nvPicPr>
        <p:blipFill>
          <a:blip r:embed="rId3"/>
          <a:stretch>
            <a:fillRect/>
          </a:stretch>
        </p:blipFill>
        <p:spPr>
          <a:xfrm>
            <a:off x="7026774" y="3734719"/>
            <a:ext cx="5169076" cy="2894681"/>
          </a:xfrm>
          <a:prstGeom prst="rect">
            <a:avLst/>
          </a:prstGeom>
        </p:spPr>
      </p:pic>
      <p:sp>
        <p:nvSpPr>
          <p:cNvPr id="38" name="Rectangle 37">
            <a:extLst>
              <a:ext uri="{FF2B5EF4-FFF2-40B4-BE49-F238E27FC236}">
                <a16:creationId xmlns:a16="http://schemas.microsoft.com/office/drawing/2014/main" id="{811CBAFA-D7E0-40A7-BB94-2C05304B4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261722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C15495-DD17-3D20-3FBC-515085231E12}"/>
              </a:ext>
            </a:extLst>
          </p:cNvPr>
          <p:cNvSpPr>
            <a:spLocks noGrp="1"/>
          </p:cNvSpPr>
          <p:nvPr>
            <p:ph type="title"/>
          </p:nvPr>
        </p:nvSpPr>
        <p:spPr>
          <a:xfrm>
            <a:off x="473533" y="643467"/>
            <a:ext cx="3243485" cy="5126203"/>
          </a:xfrm>
        </p:spPr>
        <p:txBody>
          <a:bodyPr anchor="ctr">
            <a:normAutofit/>
          </a:bodyPr>
          <a:lstStyle/>
          <a:p>
            <a:pPr algn="r"/>
            <a:r>
              <a:rPr lang="en-US" dirty="0"/>
              <a:t>Analysis &amp; Conclusion</a:t>
            </a:r>
          </a:p>
        </p:txBody>
      </p:sp>
      <p:cxnSp>
        <p:nvCxnSpPr>
          <p:cNvPr id="17" name="Straight Connector 16">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2" y="1778497"/>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E16B9C9-A7BF-BFA1-DCDC-E0883B18E20C}"/>
              </a:ext>
            </a:extLst>
          </p:cNvPr>
          <p:cNvSpPr>
            <a:spLocks noGrp="1"/>
          </p:cNvSpPr>
          <p:nvPr>
            <p:ph idx="1"/>
          </p:nvPr>
        </p:nvSpPr>
        <p:spPr>
          <a:xfrm>
            <a:off x="4363786" y="621697"/>
            <a:ext cx="6791894" cy="5147973"/>
          </a:xfrm>
        </p:spPr>
        <p:txBody>
          <a:bodyPr anchor="ctr">
            <a:normAutofit fontScale="92500"/>
          </a:bodyPr>
          <a:lstStyle/>
          <a:p>
            <a:r>
              <a:rPr lang="en-US" dirty="0"/>
              <a:t>The demand for data science skills remains robust, particularly in tech-driven cities and growing industries.</a:t>
            </a:r>
          </a:p>
          <a:p>
            <a:r>
              <a:rPr lang="en-US" dirty="0"/>
              <a:t>However, while mid-level and senior professionals are benefiting from increasing salaries and job opportunities, entry-level workers face challenges, with stagnant wages and limited access to high-paying roles. </a:t>
            </a:r>
          </a:p>
          <a:p>
            <a:r>
              <a:rPr lang="en-US" dirty="0"/>
              <a:t>While data science remains a promising field with growing opportunities, entry-level professionals may need to navigate a competitive landscape with careful consideration of education, skill development, and strategic positioning to maximize their career prospects.</a:t>
            </a:r>
          </a:p>
          <a:p>
            <a:r>
              <a:rPr lang="en-US" dirty="0"/>
              <a:t>This project highlights the dynamic nature of the data science job market and the critical factors influencing career opportunities and compensation in today’s economy.</a:t>
            </a:r>
          </a:p>
        </p:txBody>
      </p:sp>
      <p:sp>
        <p:nvSpPr>
          <p:cNvPr id="19" name="Rectangle 18">
            <a:extLst>
              <a:ext uri="{FF2B5EF4-FFF2-40B4-BE49-F238E27FC236}">
                <a16:creationId xmlns:a16="http://schemas.microsoft.com/office/drawing/2014/main" id="{14552793-7DFF-4EC7-AC69-D34A75D01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7775661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3" name="Straight Connector 12">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F1314C34-F582-4EEF-86CE-F88761E52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5875" cap="flat" cmpd="sng" algn="ctr">
            <a:noFill/>
            <a:prstDash val="solid"/>
          </a:ln>
          <a:effectLst/>
          <a:extLst>
            <a:ext uri="{91240B29-F687-4F45-9708-019B960494DF}">
              <a14:hiddenLine xmlns:a14="http://schemas.microsoft.com/office/drawing/2010/main" w="1587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Close-up of documents and charts">
            <a:extLst>
              <a:ext uri="{FF2B5EF4-FFF2-40B4-BE49-F238E27FC236}">
                <a16:creationId xmlns:a16="http://schemas.microsoft.com/office/drawing/2014/main" id="{5D639D7E-5B17-30D5-0657-A152DE8D4AAD}"/>
              </a:ext>
            </a:extLst>
          </p:cNvPr>
          <p:cNvPicPr>
            <a:picLocks noGrp="1" noChangeAspect="1"/>
          </p:cNvPicPr>
          <p:nvPr>
            <p:ph idx="1"/>
          </p:nvPr>
        </p:nvPicPr>
        <p:blipFill>
          <a:blip r:embed="rId2"/>
          <a:srcRect b="15730"/>
          <a:stretch/>
        </p:blipFill>
        <p:spPr>
          <a:xfrm>
            <a:off x="-3174" y="10"/>
            <a:ext cx="12191999" cy="6857990"/>
          </a:xfrm>
          <a:prstGeom prst="rect">
            <a:avLst/>
          </a:prstGeom>
        </p:spPr>
      </p:pic>
      <p:sp>
        <p:nvSpPr>
          <p:cNvPr id="17" name="Rectangle 16">
            <a:extLst>
              <a:ext uri="{FF2B5EF4-FFF2-40B4-BE49-F238E27FC236}">
                <a16:creationId xmlns:a16="http://schemas.microsoft.com/office/drawing/2014/main" id="{7319A1DD-F557-4EC6-8A8C-F7617B4CD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18982"/>
            <a:ext cx="7537704" cy="246266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7614E5-7218-CC6A-CACB-E7F206A8FAA8}"/>
              </a:ext>
            </a:extLst>
          </p:cNvPr>
          <p:cNvSpPr>
            <a:spLocks noGrp="1"/>
          </p:cNvSpPr>
          <p:nvPr>
            <p:ph type="title"/>
          </p:nvPr>
        </p:nvSpPr>
        <p:spPr>
          <a:xfrm>
            <a:off x="735791" y="3331444"/>
            <a:ext cx="6470692" cy="1229306"/>
          </a:xfrm>
        </p:spPr>
        <p:txBody>
          <a:bodyPr vert="horz" lIns="91440" tIns="45720" rIns="91440" bIns="45720" rtlCol="0" anchor="b">
            <a:normAutofit/>
          </a:bodyPr>
          <a:lstStyle/>
          <a:p>
            <a:r>
              <a:rPr lang="en-US" sz="5400">
                <a:solidFill>
                  <a:schemeClr val="tx1"/>
                </a:solidFill>
              </a:rPr>
              <a:t>Thank you</a:t>
            </a:r>
          </a:p>
        </p:txBody>
      </p:sp>
      <p:cxnSp>
        <p:nvCxnSpPr>
          <p:cNvPr id="19" name="Straight Connector 18">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9050">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sp>
        <p:nvSpPr>
          <p:cNvPr id="21" name="!!footer rectangle">
            <a:extLst>
              <a:ext uri="{FF2B5EF4-FFF2-40B4-BE49-F238E27FC236}">
                <a16:creationId xmlns:a16="http://schemas.microsoft.com/office/drawing/2014/main" id="{C390A367-0330-4E03-9D5F-40308A7975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65577643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4FAA6B4-BAFB-4474-9B14-DC83A9096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70B9CC-FBA3-EFFC-00CD-9D379D9F432D}"/>
              </a:ext>
            </a:extLst>
          </p:cNvPr>
          <p:cNvSpPr>
            <a:spLocks noGrp="1"/>
          </p:cNvSpPr>
          <p:nvPr>
            <p:ph type="title"/>
          </p:nvPr>
        </p:nvSpPr>
        <p:spPr>
          <a:xfrm>
            <a:off x="1097280" y="286603"/>
            <a:ext cx="10058400" cy="1450757"/>
          </a:xfrm>
        </p:spPr>
        <p:txBody>
          <a:bodyPr>
            <a:normAutofit/>
          </a:bodyPr>
          <a:lstStyle/>
          <a:p>
            <a:r>
              <a:rPr lang="en-US" dirty="0"/>
              <a:t>Project Overview</a:t>
            </a:r>
          </a:p>
        </p:txBody>
      </p:sp>
      <p:cxnSp>
        <p:nvCxnSpPr>
          <p:cNvPr id="18" name="!!Straight Connector">
            <a:extLst>
              <a:ext uri="{FF2B5EF4-FFF2-40B4-BE49-F238E27FC236}">
                <a16:creationId xmlns:a16="http://schemas.microsoft.com/office/drawing/2014/main" id="{4364CDC3-ADB0-4691-9286-5925F160C2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9FE3362-61C4-FC63-4592-B690FCCA7957}"/>
              </a:ext>
            </a:extLst>
          </p:cNvPr>
          <p:cNvSpPr>
            <a:spLocks noGrp="1"/>
          </p:cNvSpPr>
          <p:nvPr>
            <p:ph idx="1"/>
          </p:nvPr>
        </p:nvSpPr>
        <p:spPr>
          <a:xfrm>
            <a:off x="1097280" y="2108201"/>
            <a:ext cx="5575367" cy="3760891"/>
          </a:xfrm>
        </p:spPr>
        <p:txBody>
          <a:bodyPr>
            <a:normAutofit/>
          </a:bodyPr>
          <a:lstStyle/>
          <a:p>
            <a:pPr>
              <a:lnSpc>
                <a:spcPct val="100000"/>
              </a:lnSpc>
            </a:pPr>
            <a:r>
              <a:rPr lang="en-US" b="0" i="0">
                <a:effectLst/>
                <a:latin typeface="-apple-system"/>
              </a:rPr>
              <a:t>The "Analysis of Job Market Trends in the United States" project aims to explore and understand the evolving dynamics of the job market, with a specific focus on the data science field. As the demand for data-driven decision-making continues to rise, organizations are increasingly seeking professionals with specialized skills. This project will provide an in-depth analysis of the job market, examining key factors such as high-demand skills, industry trends, geographical hiring hotspots, and the influence of experience level on job postings.</a:t>
            </a:r>
            <a:endParaRPr lang="en-US"/>
          </a:p>
        </p:txBody>
      </p:sp>
      <p:pic>
        <p:nvPicPr>
          <p:cNvPr id="5" name="Picture 4" descr="Magnifying glass showing decling performance">
            <a:extLst>
              <a:ext uri="{FF2B5EF4-FFF2-40B4-BE49-F238E27FC236}">
                <a16:creationId xmlns:a16="http://schemas.microsoft.com/office/drawing/2014/main" id="{5B69D5A3-37EF-BCB9-EBE9-B5C13D5DFA54}"/>
              </a:ext>
            </a:extLst>
          </p:cNvPr>
          <p:cNvPicPr>
            <a:picLocks noChangeAspect="1"/>
          </p:cNvPicPr>
          <p:nvPr/>
        </p:nvPicPr>
        <p:blipFill>
          <a:blip r:embed="rId2"/>
          <a:srcRect l="176" r="32694" b="-3"/>
          <a:stretch/>
        </p:blipFill>
        <p:spPr>
          <a:xfrm>
            <a:off x="7534656" y="2108200"/>
            <a:ext cx="3621024" cy="3600613"/>
          </a:xfrm>
          <a:prstGeom prst="rect">
            <a:avLst/>
          </a:prstGeom>
        </p:spPr>
      </p:pic>
      <p:sp>
        <p:nvSpPr>
          <p:cNvPr id="20" name="Rectangle 19">
            <a:extLst>
              <a:ext uri="{FF2B5EF4-FFF2-40B4-BE49-F238E27FC236}">
                <a16:creationId xmlns:a16="http://schemas.microsoft.com/office/drawing/2014/main" id="{DB148495-5F82-48E2-A76C-C8E1C8949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156637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8F0A37D-2337-4AAF-98B0-7E4E9B98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C442EE-6C89-39A4-7407-E0905632DF3F}"/>
              </a:ext>
            </a:extLst>
          </p:cNvPr>
          <p:cNvSpPr>
            <a:spLocks noGrp="1"/>
          </p:cNvSpPr>
          <p:nvPr>
            <p:ph type="title"/>
          </p:nvPr>
        </p:nvSpPr>
        <p:spPr>
          <a:xfrm>
            <a:off x="1097280" y="286603"/>
            <a:ext cx="10058400" cy="1450757"/>
          </a:xfrm>
        </p:spPr>
        <p:txBody>
          <a:bodyPr>
            <a:normAutofit/>
          </a:bodyPr>
          <a:lstStyle/>
          <a:p>
            <a:r>
              <a:rPr lang="en-US" dirty="0"/>
              <a:t>Questions</a:t>
            </a:r>
          </a:p>
        </p:txBody>
      </p:sp>
      <p:cxnSp>
        <p:nvCxnSpPr>
          <p:cNvPr id="11" name="Straight Connector 10">
            <a:extLst>
              <a:ext uri="{FF2B5EF4-FFF2-40B4-BE49-F238E27FC236}">
                <a16:creationId xmlns:a16="http://schemas.microsoft.com/office/drawing/2014/main" id="{F15CCCF0-E573-463A-9760-1FDC0B2CFB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F7234D70-FB65-4E99-985E-64D219674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5" name="Content Placeholder 2">
            <a:extLst>
              <a:ext uri="{FF2B5EF4-FFF2-40B4-BE49-F238E27FC236}">
                <a16:creationId xmlns:a16="http://schemas.microsoft.com/office/drawing/2014/main" id="{18D98AA8-E96B-EB1A-E9EF-A7AAF6198D74}"/>
              </a:ext>
            </a:extLst>
          </p:cNvPr>
          <p:cNvGraphicFramePr>
            <a:graphicFrameLocks noGrp="1"/>
          </p:cNvGraphicFramePr>
          <p:nvPr>
            <p:ph idx="1"/>
            <p:extLst>
              <p:ext uri="{D42A27DB-BD31-4B8C-83A1-F6EECF244321}">
                <p14:modId xmlns:p14="http://schemas.microsoft.com/office/powerpoint/2010/main" val="4045742987"/>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04494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F4FAA6B4-BAFB-4474-9B14-DC83A9096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97CDEE-4440-2B80-F7D6-04FA0352A0CE}"/>
              </a:ext>
            </a:extLst>
          </p:cNvPr>
          <p:cNvSpPr>
            <a:spLocks noGrp="1"/>
          </p:cNvSpPr>
          <p:nvPr>
            <p:ph type="title"/>
          </p:nvPr>
        </p:nvSpPr>
        <p:spPr>
          <a:xfrm>
            <a:off x="1036320" y="286603"/>
            <a:ext cx="10058400" cy="1450757"/>
          </a:xfrm>
        </p:spPr>
        <p:txBody>
          <a:bodyPr>
            <a:normAutofit/>
          </a:bodyPr>
          <a:lstStyle/>
          <a:p>
            <a:r>
              <a:rPr lang="en-US"/>
              <a:t>What skills are in the highest demand for data science?</a:t>
            </a:r>
          </a:p>
        </p:txBody>
      </p:sp>
      <p:cxnSp>
        <p:nvCxnSpPr>
          <p:cNvPr id="67" name="Straight Connector 66">
            <a:extLst>
              <a:ext uri="{FF2B5EF4-FFF2-40B4-BE49-F238E27FC236}">
                <a16:creationId xmlns:a16="http://schemas.microsoft.com/office/drawing/2014/main" id="{4364CDC3-ADB0-4691-9286-5925F160C2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1509"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1" name="Picture 10" descr="A colorful circular chart with different colored text&#10;&#10;Description automatically generated">
            <a:extLst>
              <a:ext uri="{FF2B5EF4-FFF2-40B4-BE49-F238E27FC236}">
                <a16:creationId xmlns:a16="http://schemas.microsoft.com/office/drawing/2014/main" id="{AA5B0C22-F917-27C0-FE7B-C9F6F8F87B65}"/>
              </a:ext>
            </a:extLst>
          </p:cNvPr>
          <p:cNvPicPr>
            <a:picLocks noChangeAspect="1"/>
          </p:cNvPicPr>
          <p:nvPr/>
        </p:nvPicPr>
        <p:blipFill>
          <a:blip r:embed="rId3"/>
          <a:srcRect l="14648" r="6839"/>
          <a:stretch/>
        </p:blipFill>
        <p:spPr>
          <a:xfrm>
            <a:off x="1036320" y="2108199"/>
            <a:ext cx="3044106" cy="3760873"/>
          </a:xfrm>
          <a:prstGeom prst="rect">
            <a:avLst/>
          </a:prstGeom>
        </p:spPr>
      </p:pic>
      <p:pic>
        <p:nvPicPr>
          <p:cNvPr id="15" name="Picture 14" descr="A circular chart with different colored text&#10;&#10;Description automatically generated">
            <a:extLst>
              <a:ext uri="{FF2B5EF4-FFF2-40B4-BE49-F238E27FC236}">
                <a16:creationId xmlns:a16="http://schemas.microsoft.com/office/drawing/2014/main" id="{45C2DA3A-920F-7354-EACA-087168E1F2EA}"/>
              </a:ext>
            </a:extLst>
          </p:cNvPr>
          <p:cNvPicPr>
            <a:picLocks noChangeAspect="1"/>
          </p:cNvPicPr>
          <p:nvPr/>
        </p:nvPicPr>
        <p:blipFill>
          <a:blip r:embed="rId4"/>
          <a:srcRect l="8796" r="10868" b="-3"/>
          <a:stretch/>
        </p:blipFill>
        <p:spPr>
          <a:xfrm>
            <a:off x="4171867" y="2108199"/>
            <a:ext cx="3044106" cy="3760885"/>
          </a:xfrm>
          <a:prstGeom prst="rect">
            <a:avLst/>
          </a:prstGeom>
        </p:spPr>
      </p:pic>
      <p:sp>
        <p:nvSpPr>
          <p:cNvPr id="27" name="Content Placeholder 26">
            <a:extLst>
              <a:ext uri="{FF2B5EF4-FFF2-40B4-BE49-F238E27FC236}">
                <a16:creationId xmlns:a16="http://schemas.microsoft.com/office/drawing/2014/main" id="{F10C1DAF-55D4-750B-8F66-04A026ECB5C0}"/>
              </a:ext>
            </a:extLst>
          </p:cNvPr>
          <p:cNvSpPr>
            <a:spLocks noGrp="1"/>
          </p:cNvSpPr>
          <p:nvPr>
            <p:ph idx="1"/>
          </p:nvPr>
        </p:nvSpPr>
        <p:spPr>
          <a:xfrm>
            <a:off x="7537704" y="2374045"/>
            <a:ext cx="3557016" cy="3760891"/>
          </a:xfrm>
        </p:spPr>
        <p:txBody>
          <a:bodyPr>
            <a:normAutofit/>
          </a:bodyPr>
          <a:lstStyle/>
          <a:p>
            <a:pPr marL="0">
              <a:lnSpc>
                <a:spcPct val="100000"/>
              </a:lnSpc>
              <a:buNone/>
            </a:pPr>
            <a:r>
              <a:rPr lang="en-US" sz="1300" b="1" dirty="0"/>
              <a:t>Top 3 Skills in Demand:</a:t>
            </a:r>
          </a:p>
          <a:p>
            <a:pPr lvl="1">
              <a:lnSpc>
                <a:spcPct val="100000"/>
              </a:lnSpc>
              <a:buFont typeface="Arial" panose="020B0604020202020204" pitchFamily="34" charset="0"/>
              <a:buChar char="•"/>
            </a:pPr>
            <a:r>
              <a:rPr lang="en-US" sz="1300" dirty="0"/>
              <a:t>Python 21.9% </a:t>
            </a:r>
          </a:p>
          <a:p>
            <a:pPr lvl="1">
              <a:lnSpc>
                <a:spcPct val="100000"/>
              </a:lnSpc>
              <a:buFont typeface="Arial" panose="020B0604020202020204" pitchFamily="34" charset="0"/>
              <a:buChar char="•"/>
            </a:pPr>
            <a:r>
              <a:rPr lang="en-US" sz="1300" dirty="0"/>
              <a:t>SQL 20.1%</a:t>
            </a:r>
          </a:p>
          <a:p>
            <a:pPr lvl="1">
              <a:lnSpc>
                <a:spcPct val="100000"/>
              </a:lnSpc>
              <a:buFont typeface="Arial" panose="020B0604020202020204" pitchFamily="34" charset="0"/>
              <a:buChar char="•"/>
            </a:pPr>
            <a:r>
              <a:rPr lang="en-US" sz="1300" dirty="0"/>
              <a:t>Machine Learning 9.4%</a:t>
            </a:r>
          </a:p>
          <a:p>
            <a:pPr marL="0" indent="0">
              <a:lnSpc>
                <a:spcPct val="100000"/>
              </a:lnSpc>
              <a:buNone/>
            </a:pPr>
            <a:br>
              <a:rPr lang="en-US" sz="1300" dirty="0"/>
            </a:br>
            <a:r>
              <a:rPr lang="en-US" sz="1300" b="1" dirty="0"/>
              <a:t>Top Cities for These Skills: </a:t>
            </a:r>
          </a:p>
          <a:p>
            <a:pPr lvl="1">
              <a:lnSpc>
                <a:spcPct val="100000"/>
              </a:lnSpc>
              <a:buFont typeface="Arial" panose="020B0604020202020204" pitchFamily="34" charset="0"/>
              <a:buChar char="•"/>
            </a:pPr>
            <a:r>
              <a:rPr lang="en-US" sz="1300" dirty="0"/>
              <a:t>New York, NY: Strong demand for Python and SQL</a:t>
            </a:r>
          </a:p>
          <a:p>
            <a:pPr lvl="1">
              <a:lnSpc>
                <a:spcPct val="100000"/>
              </a:lnSpc>
              <a:buFont typeface="Arial" panose="020B0604020202020204" pitchFamily="34" charset="0"/>
              <a:buChar char="•"/>
            </a:pPr>
            <a:r>
              <a:rPr lang="en-US" sz="1300" dirty="0"/>
              <a:t>San Francisco, CA: Strong demand for Python and SQL</a:t>
            </a:r>
          </a:p>
          <a:p>
            <a:pPr lvl="1">
              <a:lnSpc>
                <a:spcPct val="100000"/>
              </a:lnSpc>
              <a:buFont typeface="Arial" panose="020B0604020202020204" pitchFamily="34" charset="0"/>
              <a:buChar char="•"/>
            </a:pPr>
            <a:r>
              <a:rPr lang="en-US" sz="1300" dirty="0"/>
              <a:t>Chicago, IL: Also a top location for Python and SQL</a:t>
            </a:r>
          </a:p>
          <a:p>
            <a:pPr lvl="1">
              <a:lnSpc>
                <a:spcPct val="100000"/>
              </a:lnSpc>
              <a:buFont typeface="Arial" panose="020B0604020202020204" pitchFamily="34" charset="0"/>
              <a:buChar char="•"/>
            </a:pPr>
            <a:r>
              <a:rPr lang="en-US" sz="1300" dirty="0"/>
              <a:t>Washington, DC: Notable demand for Machine Learning</a:t>
            </a:r>
          </a:p>
        </p:txBody>
      </p:sp>
      <p:sp>
        <p:nvSpPr>
          <p:cNvPr id="68" name="Rectangle 67">
            <a:extLst>
              <a:ext uri="{FF2B5EF4-FFF2-40B4-BE49-F238E27FC236}">
                <a16:creationId xmlns:a16="http://schemas.microsoft.com/office/drawing/2014/main" id="{DB148495-5F82-48E2-A76C-C8E1C8949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069297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4193C30-3A06-CD83-7772-7A98445C1E5A}"/>
            </a:ext>
          </a:extLst>
        </p:cNvPr>
        <p:cNvGrpSpPr/>
        <p:nvPr/>
      </p:nvGrpSpPr>
      <p:grpSpPr>
        <a:xfrm>
          <a:off x="0" y="0"/>
          <a:ext cx="0" cy="0"/>
          <a:chOff x="0" y="0"/>
          <a:chExt cx="0" cy="0"/>
        </a:xfrm>
      </p:grpSpPr>
      <p:sp useBgFill="1">
        <p:nvSpPr>
          <p:cNvPr id="86" name="Rectangle 85">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EFD596-123E-4F09-F599-5EF6C0556B46}"/>
              </a:ext>
            </a:extLst>
          </p:cNvPr>
          <p:cNvSpPr>
            <a:spLocks noGrp="1"/>
          </p:cNvSpPr>
          <p:nvPr>
            <p:ph type="title"/>
          </p:nvPr>
        </p:nvSpPr>
        <p:spPr>
          <a:xfrm>
            <a:off x="7859485" y="634946"/>
            <a:ext cx="3690257" cy="1450757"/>
          </a:xfrm>
        </p:spPr>
        <p:txBody>
          <a:bodyPr>
            <a:normAutofit/>
          </a:bodyPr>
          <a:lstStyle/>
          <a:p>
            <a:pPr lvl="0"/>
            <a:r>
              <a:rPr lang="en-US" sz="3300" dirty="0"/>
              <a:t>Which industries are in most demand?</a:t>
            </a:r>
          </a:p>
        </p:txBody>
      </p:sp>
      <p:cxnSp>
        <p:nvCxnSpPr>
          <p:cNvPr id="87" name="!!Straight Connector">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42633"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1" name="Content Placeholder 15">
            <a:extLst>
              <a:ext uri="{FF2B5EF4-FFF2-40B4-BE49-F238E27FC236}">
                <a16:creationId xmlns:a16="http://schemas.microsoft.com/office/drawing/2014/main" id="{774CA706-8A77-16DE-71BA-C64587375EBA}"/>
              </a:ext>
            </a:extLst>
          </p:cNvPr>
          <p:cNvSpPr>
            <a:spLocks noGrp="1"/>
          </p:cNvSpPr>
          <p:nvPr>
            <p:ph idx="1"/>
          </p:nvPr>
        </p:nvSpPr>
        <p:spPr>
          <a:xfrm>
            <a:off x="7859485" y="2407436"/>
            <a:ext cx="3690257" cy="3461658"/>
          </a:xfrm>
        </p:spPr>
        <p:txBody>
          <a:bodyPr>
            <a:normAutofit/>
          </a:bodyPr>
          <a:lstStyle/>
          <a:p>
            <a:pPr>
              <a:lnSpc>
                <a:spcPct val="100000"/>
              </a:lnSpc>
            </a:pPr>
            <a:r>
              <a:rPr lang="en-US" sz="900" b="1" i="0">
                <a:effectLst/>
              </a:rPr>
              <a:t>Industries in Demand:</a:t>
            </a:r>
            <a:endParaRPr lang="en-US" sz="900" b="0" i="0">
              <a:effectLst/>
            </a:endParaRPr>
          </a:p>
          <a:p>
            <a:pPr lvl="1">
              <a:lnSpc>
                <a:spcPct val="100000"/>
              </a:lnSpc>
              <a:buFont typeface="Arial" panose="020B0604020202020204" pitchFamily="34" charset="0"/>
              <a:buChar char="•"/>
            </a:pPr>
            <a:r>
              <a:rPr lang="en-US" sz="900" b="0" i="0">
                <a:effectLst/>
              </a:rPr>
              <a:t>Correspond to sectors experiencing growth or increased needs, leading to more job opportunities.</a:t>
            </a:r>
          </a:p>
          <a:p>
            <a:pPr>
              <a:lnSpc>
                <a:spcPct val="100000"/>
              </a:lnSpc>
            </a:pPr>
            <a:r>
              <a:rPr lang="en-US" sz="900" b="1" i="0">
                <a:effectLst/>
              </a:rPr>
              <a:t>Example Insight:</a:t>
            </a:r>
            <a:endParaRPr lang="en-US" sz="900" b="0" i="0">
              <a:effectLst/>
            </a:endParaRPr>
          </a:p>
          <a:p>
            <a:pPr lvl="1">
              <a:lnSpc>
                <a:spcPct val="100000"/>
              </a:lnSpc>
              <a:buFont typeface="Arial" panose="020B0604020202020204" pitchFamily="34" charset="0"/>
              <a:buChar char="•"/>
            </a:pPr>
            <a:r>
              <a:rPr lang="en-US" sz="900" b="0" i="0">
                <a:effectLst/>
              </a:rPr>
              <a:t>If 'Healthcare' is a high-demand industry in multiple states, it suggests that healthcare facilities in those areas are actively hiring to meet increasing demand.</a:t>
            </a:r>
          </a:p>
          <a:p>
            <a:pPr>
              <a:lnSpc>
                <a:spcPct val="100000"/>
              </a:lnSpc>
            </a:pPr>
            <a:r>
              <a:rPr lang="en-US" sz="900" b="1" i="0">
                <a:effectLst/>
              </a:rPr>
              <a:t>Value for Job Seekers:</a:t>
            </a:r>
            <a:endParaRPr lang="en-US" sz="900" b="0" i="0">
              <a:effectLst/>
            </a:endParaRPr>
          </a:p>
          <a:p>
            <a:pPr lvl="1">
              <a:lnSpc>
                <a:spcPct val="100000"/>
              </a:lnSpc>
              <a:buFont typeface="Arial" panose="020B0604020202020204" pitchFamily="34" charset="0"/>
              <a:buChar char="•"/>
            </a:pPr>
            <a:r>
              <a:rPr lang="en-US" sz="900" b="0" i="0">
                <a:effectLst/>
              </a:rPr>
              <a:t>The map can help job seekers align their career paths with regional industry needs, offering insights into areas with economic growth.</a:t>
            </a:r>
          </a:p>
          <a:p>
            <a:pPr>
              <a:lnSpc>
                <a:spcPct val="100000"/>
              </a:lnSpc>
            </a:pPr>
            <a:r>
              <a:rPr lang="en-US" sz="900" b="1" i="0">
                <a:effectLst/>
              </a:rPr>
              <a:t>Limitation:</a:t>
            </a:r>
            <a:endParaRPr lang="en-US" sz="900" b="0" i="0">
              <a:effectLst/>
            </a:endParaRPr>
          </a:p>
          <a:p>
            <a:pPr lvl="1">
              <a:lnSpc>
                <a:spcPct val="100000"/>
              </a:lnSpc>
              <a:buFont typeface="Arial" panose="020B0604020202020204" pitchFamily="34" charset="0"/>
              <a:buChar char="•"/>
            </a:pPr>
            <a:r>
              <a:rPr lang="en-US" sz="900" b="0" i="0">
                <a:effectLst/>
              </a:rPr>
              <a:t>The map highlights broad industry demand rather than specific job titles or individual job openings.</a:t>
            </a:r>
          </a:p>
          <a:p>
            <a:pPr>
              <a:lnSpc>
                <a:spcPct val="100000"/>
              </a:lnSpc>
            </a:pPr>
            <a:br>
              <a:rPr lang="en-US" sz="900"/>
            </a:br>
            <a:endParaRPr lang="en-US" sz="900"/>
          </a:p>
        </p:txBody>
      </p:sp>
      <p:sp>
        <p:nvSpPr>
          <p:cNvPr id="80" name="Rectangle 79">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Picture 3" descr="A map with a location pin&#10;&#10;Description automatically generated">
            <a:extLst>
              <a:ext uri="{FF2B5EF4-FFF2-40B4-BE49-F238E27FC236}">
                <a16:creationId xmlns:a16="http://schemas.microsoft.com/office/drawing/2014/main" id="{A5DBF19B-7FF3-08F2-AC56-D0E613293BA6}"/>
              </a:ext>
            </a:extLst>
          </p:cNvPr>
          <p:cNvPicPr>
            <a:picLocks noChangeAspect="1"/>
          </p:cNvPicPr>
          <p:nvPr/>
        </p:nvPicPr>
        <p:blipFill>
          <a:blip r:embed="rId2"/>
          <a:stretch>
            <a:fillRect/>
          </a:stretch>
        </p:blipFill>
        <p:spPr>
          <a:xfrm>
            <a:off x="-1" y="425085"/>
            <a:ext cx="7800703" cy="5220580"/>
          </a:xfrm>
          <a:prstGeom prst="rect">
            <a:avLst/>
          </a:prstGeom>
        </p:spPr>
      </p:pic>
    </p:spTree>
    <p:extLst>
      <p:ext uri="{BB962C8B-B14F-4D97-AF65-F5344CB8AC3E}">
        <p14:creationId xmlns:p14="http://schemas.microsoft.com/office/powerpoint/2010/main" val="16428786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6A491FC-9C66-5827-F31C-D16C86317B62}"/>
            </a:ext>
          </a:extLst>
        </p:cNvPr>
        <p:cNvGrpSpPr/>
        <p:nvPr/>
      </p:nvGrpSpPr>
      <p:grpSpPr>
        <a:xfrm>
          <a:off x="0" y="0"/>
          <a:ext cx="0" cy="0"/>
          <a:chOff x="0" y="0"/>
          <a:chExt cx="0" cy="0"/>
        </a:xfrm>
      </p:grpSpPr>
      <p:sp useBgFill="1">
        <p:nvSpPr>
          <p:cNvPr id="92" name="Rectangle 91">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06D695-EE4E-0357-6EC2-9F4BA668F3A7}"/>
              </a:ext>
            </a:extLst>
          </p:cNvPr>
          <p:cNvSpPr>
            <a:spLocks noGrp="1"/>
          </p:cNvSpPr>
          <p:nvPr>
            <p:ph type="title"/>
          </p:nvPr>
        </p:nvSpPr>
        <p:spPr>
          <a:xfrm>
            <a:off x="505260" y="382044"/>
            <a:ext cx="3690257" cy="1610123"/>
          </a:xfrm>
        </p:spPr>
        <p:txBody>
          <a:bodyPr>
            <a:normAutofit/>
          </a:bodyPr>
          <a:lstStyle/>
          <a:p>
            <a:pPr lvl="0"/>
            <a:r>
              <a:rPr lang="en-US" sz="3300" dirty="0"/>
              <a:t>Which industries are in most demand? </a:t>
            </a:r>
          </a:p>
        </p:txBody>
      </p:sp>
      <p:cxnSp>
        <p:nvCxnSpPr>
          <p:cNvPr id="94" name="Straight Connector 93">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0797"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1" name="Content Placeholder 15">
            <a:extLst>
              <a:ext uri="{FF2B5EF4-FFF2-40B4-BE49-F238E27FC236}">
                <a16:creationId xmlns:a16="http://schemas.microsoft.com/office/drawing/2014/main" id="{DE248992-FF76-6DBC-ED19-7D43C69C12B6}"/>
              </a:ext>
            </a:extLst>
          </p:cNvPr>
          <p:cNvSpPr>
            <a:spLocks noGrp="1"/>
          </p:cNvSpPr>
          <p:nvPr>
            <p:ph idx="1"/>
          </p:nvPr>
        </p:nvSpPr>
        <p:spPr>
          <a:xfrm>
            <a:off x="437081" y="2314253"/>
            <a:ext cx="4042151" cy="3951687"/>
          </a:xfrm>
        </p:spPr>
        <p:txBody>
          <a:bodyPr>
            <a:normAutofit/>
          </a:bodyPr>
          <a:lstStyle/>
          <a:p>
            <a:pPr>
              <a:lnSpc>
                <a:spcPct val="100000"/>
              </a:lnSpc>
            </a:pPr>
            <a:r>
              <a:rPr lang="en-US" sz="900" b="1" i="0" dirty="0">
                <a:effectLst/>
              </a:rPr>
              <a:t>Industries in Demand:</a:t>
            </a:r>
            <a:endParaRPr lang="en-US" sz="900" b="0" i="0" dirty="0">
              <a:effectLst/>
            </a:endParaRPr>
          </a:p>
          <a:p>
            <a:pPr lvl="1">
              <a:lnSpc>
                <a:spcPct val="100000"/>
              </a:lnSpc>
              <a:buFont typeface="Arial" panose="020B0604020202020204" pitchFamily="34" charset="0"/>
              <a:buChar char="•"/>
            </a:pPr>
            <a:r>
              <a:rPr lang="en-US" sz="900" b="0" i="0" dirty="0">
                <a:effectLst/>
              </a:rPr>
              <a:t>The line chart illustrates projected employment growth from 2023 to 2033 for the top 10 fastest-growing industries in the U.S., providing a national overview of job demand trends. </a:t>
            </a:r>
          </a:p>
          <a:p>
            <a:pPr marL="201168" lvl="1" indent="0">
              <a:lnSpc>
                <a:spcPct val="100000"/>
              </a:lnSpc>
              <a:buNone/>
            </a:pPr>
            <a:r>
              <a:rPr lang="en-US" sz="900" b="1" i="0" dirty="0">
                <a:effectLst/>
              </a:rPr>
              <a:t>Example Insights:</a:t>
            </a:r>
          </a:p>
          <a:p>
            <a:pPr lvl="1">
              <a:lnSpc>
                <a:spcPct val="100000"/>
              </a:lnSpc>
            </a:pPr>
            <a:r>
              <a:rPr lang="en-US" sz="900" b="0" i="0" dirty="0">
                <a:effectLst/>
              </a:rPr>
              <a:t>Renewable energy sectors, such as solar and wind power generation, show steep growth projections, highlighting the increasing demand for clean energy jobs nationwide. </a:t>
            </a:r>
          </a:p>
          <a:p>
            <a:pPr marL="201168" lvl="1" indent="0">
              <a:lnSpc>
                <a:spcPct val="100000"/>
              </a:lnSpc>
              <a:buNone/>
            </a:pPr>
            <a:endParaRPr lang="en-US" sz="900" b="0" i="0" dirty="0">
              <a:effectLst/>
            </a:endParaRPr>
          </a:p>
          <a:p>
            <a:pPr lvl="1">
              <a:lnSpc>
                <a:spcPct val="100000"/>
              </a:lnSpc>
            </a:pPr>
            <a:r>
              <a:rPr lang="en-US" sz="900" b="0" i="0" dirty="0">
                <a:effectLst/>
              </a:rPr>
              <a:t>Healthcare-related industries for the elderly are among the top growing industries, aligning with findings from the interactive map, which shows healthcare as a leading industry across multiple states.</a:t>
            </a:r>
          </a:p>
          <a:p>
            <a:pPr marL="201168" lvl="1" indent="0">
              <a:lnSpc>
                <a:spcPct val="100000"/>
              </a:lnSpc>
              <a:buNone/>
            </a:pPr>
            <a:r>
              <a:rPr lang="en-US" sz="900" b="0" i="0" dirty="0">
                <a:effectLst/>
              </a:rPr>
              <a:t> </a:t>
            </a:r>
          </a:p>
          <a:p>
            <a:pPr lvl="1">
              <a:lnSpc>
                <a:spcPct val="100000"/>
              </a:lnSpc>
            </a:pPr>
            <a:r>
              <a:rPr lang="en-US" sz="900" b="0" i="0" dirty="0">
                <a:effectLst/>
              </a:rPr>
              <a:t>· Beverage manufacturing and beverage/tobacco product manufacturing also appear in the top 10, showing consistent demand within the U.S. manufacturing sector.</a:t>
            </a:r>
          </a:p>
          <a:p>
            <a:pPr>
              <a:lnSpc>
                <a:spcPct val="100000"/>
              </a:lnSpc>
            </a:pPr>
            <a:r>
              <a:rPr lang="en-US" sz="900" b="1" i="0" dirty="0">
                <a:effectLst/>
              </a:rPr>
              <a:t>Value for Job Seekers:</a:t>
            </a:r>
          </a:p>
          <a:p>
            <a:pPr>
              <a:lnSpc>
                <a:spcPct val="100000"/>
              </a:lnSpc>
            </a:pPr>
            <a:r>
              <a:rPr lang="en-US" sz="900" b="0" i="0" dirty="0">
                <a:effectLst/>
                <a:latin typeface="+mj-lt"/>
              </a:rPr>
              <a:t>       · </a:t>
            </a:r>
            <a:r>
              <a:rPr lang="en-US" sz="900" kern="0" dirty="0">
                <a:effectLst/>
                <a:latin typeface="+mj-lt"/>
                <a:ea typeface="Times New Roman" panose="02020603050405020304" pitchFamily="18" charset="0"/>
              </a:rPr>
              <a:t>Together with the map, this line chart provides both state-level and national perspectives on industry demand.</a:t>
            </a:r>
            <a:r>
              <a:rPr lang="en-US" sz="900" dirty="0">
                <a:effectLst/>
                <a:latin typeface="+mj-lt"/>
              </a:rPr>
              <a:t> </a:t>
            </a:r>
            <a:endParaRPr lang="en-US" sz="900" dirty="0">
              <a:latin typeface="+mj-lt"/>
            </a:endParaRPr>
          </a:p>
        </p:txBody>
      </p:sp>
      <p:pic>
        <p:nvPicPr>
          <p:cNvPr id="3" name="Content Placeholder 4">
            <a:extLst>
              <a:ext uri="{FF2B5EF4-FFF2-40B4-BE49-F238E27FC236}">
                <a16:creationId xmlns:a16="http://schemas.microsoft.com/office/drawing/2014/main" id="{8998A0E6-9E78-5B68-27F0-7F76D79A6DE4}"/>
              </a:ext>
            </a:extLst>
          </p:cNvPr>
          <p:cNvPicPr>
            <a:picLocks noChangeAspect="1"/>
          </p:cNvPicPr>
          <p:nvPr/>
        </p:nvPicPr>
        <p:blipFill>
          <a:blip r:embed="rId3"/>
          <a:srcRect l="1860" r="17203"/>
          <a:stretch/>
        </p:blipFill>
        <p:spPr>
          <a:xfrm>
            <a:off x="4541584" y="573978"/>
            <a:ext cx="7400700" cy="5691962"/>
          </a:xfrm>
          <a:prstGeom prst="rect">
            <a:avLst/>
          </a:prstGeom>
        </p:spPr>
      </p:pic>
      <p:sp>
        <p:nvSpPr>
          <p:cNvPr id="96" name="Rectangle 95">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236055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636DA2-4E0E-EDAA-2C8A-24FC7DE4BE82}"/>
              </a:ext>
            </a:extLst>
          </p:cNvPr>
          <p:cNvSpPr>
            <a:spLocks noGrp="1"/>
          </p:cNvSpPr>
          <p:nvPr>
            <p:ph type="title"/>
          </p:nvPr>
        </p:nvSpPr>
        <p:spPr>
          <a:xfrm>
            <a:off x="7859485" y="634946"/>
            <a:ext cx="3690257" cy="1450757"/>
          </a:xfrm>
        </p:spPr>
        <p:txBody>
          <a:bodyPr vert="horz" lIns="91440" tIns="45720" rIns="91440" bIns="45720" rtlCol="0">
            <a:normAutofit/>
          </a:bodyPr>
          <a:lstStyle/>
          <a:p>
            <a:r>
              <a:rPr lang="en-US" sz="3300"/>
              <a:t>What locations are hiring the most?</a:t>
            </a:r>
          </a:p>
        </p:txBody>
      </p:sp>
      <p:pic>
        <p:nvPicPr>
          <p:cNvPr id="5" name="Content Placeholder 4" descr="A graph of the states with numbers and letters&#10;&#10;Description automatically generated with medium confidence">
            <a:extLst>
              <a:ext uri="{FF2B5EF4-FFF2-40B4-BE49-F238E27FC236}">
                <a16:creationId xmlns:a16="http://schemas.microsoft.com/office/drawing/2014/main" id="{97644ECC-8EAC-EAA9-24A3-E9C3F5B646C7}"/>
              </a:ext>
            </a:extLst>
          </p:cNvPr>
          <p:cNvPicPr>
            <a:picLocks noChangeAspect="1"/>
          </p:cNvPicPr>
          <p:nvPr/>
        </p:nvPicPr>
        <p:blipFill>
          <a:blip r:embed="rId2"/>
          <a:srcRect r="6386" b="1"/>
          <a:stretch/>
        </p:blipFill>
        <p:spPr>
          <a:xfrm>
            <a:off x="127223" y="640081"/>
            <a:ext cx="7309163" cy="5621560"/>
          </a:xfrm>
          <a:prstGeom prst="rect">
            <a:avLst/>
          </a:prstGeom>
        </p:spPr>
      </p:pic>
      <p:cxnSp>
        <p:nvCxnSpPr>
          <p:cNvPr id="73" name="!!Straight Connector">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42633"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5" name="Content Placeholder 39">
            <a:extLst>
              <a:ext uri="{FF2B5EF4-FFF2-40B4-BE49-F238E27FC236}">
                <a16:creationId xmlns:a16="http://schemas.microsoft.com/office/drawing/2014/main" id="{C1ACDE64-6D25-C0CB-25DC-966D357BE229}"/>
              </a:ext>
            </a:extLst>
          </p:cNvPr>
          <p:cNvSpPr>
            <a:spLocks noGrp="1"/>
          </p:cNvSpPr>
          <p:nvPr>
            <p:ph idx="1"/>
          </p:nvPr>
        </p:nvSpPr>
        <p:spPr>
          <a:xfrm>
            <a:off x="7859485" y="2407436"/>
            <a:ext cx="3690257" cy="3461658"/>
          </a:xfrm>
        </p:spPr>
        <p:txBody>
          <a:bodyPr>
            <a:normAutofit/>
          </a:bodyPr>
          <a:lstStyle/>
          <a:p>
            <a:endParaRPr lang="en-US"/>
          </a:p>
        </p:txBody>
      </p:sp>
      <p:sp>
        <p:nvSpPr>
          <p:cNvPr id="75" name="Rectangle 74">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1613750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0A913F90-4522-4E66-98B7-DC02FD8BB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09C8BE-CCD7-46EA-AD56-ED4EA143B28E}"/>
              </a:ext>
            </a:extLst>
          </p:cNvPr>
          <p:cNvSpPr>
            <a:spLocks noGrp="1"/>
          </p:cNvSpPr>
          <p:nvPr>
            <p:ph type="title"/>
          </p:nvPr>
        </p:nvSpPr>
        <p:spPr>
          <a:xfrm>
            <a:off x="1097280" y="286603"/>
            <a:ext cx="10058400" cy="1450757"/>
          </a:xfrm>
        </p:spPr>
        <p:txBody>
          <a:bodyPr>
            <a:normAutofit/>
          </a:bodyPr>
          <a:lstStyle/>
          <a:p>
            <a:r>
              <a:rPr lang="en-US" dirty="0"/>
              <a:t>How do market trends compare over time?</a:t>
            </a:r>
          </a:p>
        </p:txBody>
      </p:sp>
      <p:cxnSp>
        <p:nvCxnSpPr>
          <p:cNvPr id="37" name="Straight Connector 36">
            <a:extLst>
              <a:ext uri="{FF2B5EF4-FFF2-40B4-BE49-F238E27FC236}">
                <a16:creationId xmlns:a16="http://schemas.microsoft.com/office/drawing/2014/main" id="{6B55B8CC-0F92-4837-A535-00875F255E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42D357A-24B5-8993-7CB0-30F45A0EBB67}"/>
              </a:ext>
            </a:extLst>
          </p:cNvPr>
          <p:cNvSpPr>
            <a:spLocks noGrp="1"/>
          </p:cNvSpPr>
          <p:nvPr>
            <p:ph idx="1"/>
          </p:nvPr>
        </p:nvSpPr>
        <p:spPr>
          <a:xfrm>
            <a:off x="1193531" y="1965586"/>
            <a:ext cx="10058401" cy="1306421"/>
          </a:xfrm>
        </p:spPr>
        <p:txBody>
          <a:bodyPr>
            <a:noAutofit/>
          </a:bodyPr>
          <a:lstStyle/>
          <a:p>
            <a:pPr marL="0" indent="0">
              <a:buNone/>
            </a:pPr>
            <a:r>
              <a:rPr lang="en-US" sz="1200" dirty="0"/>
              <a:t>The box plot show that executive, senior, and mid level average salary increased over year while entry level was staggered over the years.</a:t>
            </a:r>
          </a:p>
          <a:p>
            <a:pPr marL="0" indent="0">
              <a:buNone/>
            </a:pPr>
            <a:r>
              <a:rPr lang="en-US" sz="1200" dirty="0"/>
              <a:t>Over 4 years the bar graph shows a lot more people work in office compared to remote.</a:t>
            </a:r>
          </a:p>
          <a:p>
            <a:pPr marL="0" indent="0">
              <a:buNone/>
            </a:pPr>
            <a:r>
              <a:rPr lang="en-US" sz="1200" dirty="0"/>
              <a:t>The sunburst chart shows that senior level people make most of the work force, and their fields are data scientist, data engineering, and machine learning engineering.</a:t>
            </a:r>
          </a:p>
          <a:p>
            <a:pPr>
              <a:lnSpc>
                <a:spcPct val="100000"/>
              </a:lnSpc>
            </a:pPr>
            <a:endParaRPr lang="en-US" sz="1200" dirty="0"/>
          </a:p>
        </p:txBody>
      </p:sp>
      <p:pic>
        <p:nvPicPr>
          <p:cNvPr id="5" name="Picture 4" descr="A graph of different colored squares&#10;&#10;Description automatically generated">
            <a:extLst>
              <a:ext uri="{FF2B5EF4-FFF2-40B4-BE49-F238E27FC236}">
                <a16:creationId xmlns:a16="http://schemas.microsoft.com/office/drawing/2014/main" id="{62841BCF-5149-B62D-4AD0-601CA5005DAD}"/>
              </a:ext>
            </a:extLst>
          </p:cNvPr>
          <p:cNvPicPr>
            <a:picLocks noChangeAspect="1"/>
          </p:cNvPicPr>
          <p:nvPr/>
        </p:nvPicPr>
        <p:blipFill>
          <a:blip r:embed="rId3"/>
          <a:stretch>
            <a:fillRect/>
          </a:stretch>
        </p:blipFill>
        <p:spPr>
          <a:xfrm>
            <a:off x="1193531" y="3605264"/>
            <a:ext cx="3229539" cy="2058831"/>
          </a:xfrm>
          <a:prstGeom prst="rect">
            <a:avLst/>
          </a:prstGeom>
        </p:spPr>
      </p:pic>
      <p:pic>
        <p:nvPicPr>
          <p:cNvPr id="6" name="Picture 5" descr="A colorful circle with text&#10;&#10;Description automatically generated">
            <a:extLst>
              <a:ext uri="{FF2B5EF4-FFF2-40B4-BE49-F238E27FC236}">
                <a16:creationId xmlns:a16="http://schemas.microsoft.com/office/drawing/2014/main" id="{0E39BE80-8FFC-CFF2-A70B-B040A4757512}"/>
              </a:ext>
            </a:extLst>
          </p:cNvPr>
          <p:cNvPicPr>
            <a:picLocks noChangeAspect="1"/>
          </p:cNvPicPr>
          <p:nvPr/>
        </p:nvPicPr>
        <p:blipFill>
          <a:blip r:embed="rId4"/>
          <a:stretch>
            <a:fillRect/>
          </a:stretch>
        </p:blipFill>
        <p:spPr>
          <a:xfrm>
            <a:off x="4723445" y="3605264"/>
            <a:ext cx="2745108" cy="2058831"/>
          </a:xfrm>
          <a:prstGeom prst="rect">
            <a:avLst/>
          </a:prstGeom>
        </p:spPr>
      </p:pic>
      <p:pic>
        <p:nvPicPr>
          <p:cNvPr id="9" name="Content Placeholder 4" descr="A screenshot of a computer screen&#10;&#10;Description automatically generated">
            <a:extLst>
              <a:ext uri="{FF2B5EF4-FFF2-40B4-BE49-F238E27FC236}">
                <a16:creationId xmlns:a16="http://schemas.microsoft.com/office/drawing/2014/main" id="{24838B0A-5D9C-C806-354C-EA2B85A456A7}"/>
              </a:ext>
            </a:extLst>
          </p:cNvPr>
          <p:cNvPicPr>
            <a:picLocks noChangeAspect="1"/>
          </p:cNvPicPr>
          <p:nvPr/>
        </p:nvPicPr>
        <p:blipFill>
          <a:blip r:embed="rId5"/>
          <a:stretch>
            <a:fillRect/>
          </a:stretch>
        </p:blipFill>
        <p:spPr>
          <a:xfrm>
            <a:off x="7926141" y="3605264"/>
            <a:ext cx="3229539" cy="2050757"/>
          </a:xfrm>
          <a:prstGeom prst="rect">
            <a:avLst/>
          </a:prstGeom>
        </p:spPr>
      </p:pic>
      <p:sp>
        <p:nvSpPr>
          <p:cNvPr id="39" name="Rectangle 38">
            <a:extLst>
              <a:ext uri="{FF2B5EF4-FFF2-40B4-BE49-F238E27FC236}">
                <a16:creationId xmlns:a16="http://schemas.microsoft.com/office/drawing/2014/main" id="{6344C6FC-AA4A-4CB4-835E-C976EBC08E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1815801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DF8FB3A-C659-B722-D1BE-A749EF25CBA7}"/>
            </a:ext>
          </a:extLst>
        </p:cNvPr>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7A3D0A-1FD3-153F-0C92-DF60A3A47514}"/>
              </a:ext>
            </a:extLst>
          </p:cNvPr>
          <p:cNvSpPr>
            <a:spLocks noGrp="1"/>
          </p:cNvSpPr>
          <p:nvPr>
            <p:ph type="title"/>
          </p:nvPr>
        </p:nvSpPr>
        <p:spPr>
          <a:xfrm>
            <a:off x="878911" y="643468"/>
            <a:ext cx="3177847" cy="1674180"/>
          </a:xfrm>
        </p:spPr>
        <p:txBody>
          <a:bodyPr>
            <a:normAutofit/>
          </a:bodyPr>
          <a:lstStyle/>
          <a:p>
            <a:r>
              <a:rPr lang="en-US" sz="3100" dirty="0"/>
              <a:t>How do market trends compare over time?</a:t>
            </a:r>
          </a:p>
        </p:txBody>
      </p:sp>
      <p:cxnSp>
        <p:nvCxnSpPr>
          <p:cNvPr id="51" name="Straight Connector 50">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71DB5AF-B9E4-A971-5C7B-F8E1E855AA81}"/>
              </a:ext>
            </a:extLst>
          </p:cNvPr>
          <p:cNvSpPr>
            <a:spLocks noGrp="1"/>
          </p:cNvSpPr>
          <p:nvPr>
            <p:ph idx="1"/>
          </p:nvPr>
        </p:nvSpPr>
        <p:spPr>
          <a:xfrm>
            <a:off x="858064" y="2639380"/>
            <a:ext cx="3205049" cy="3229714"/>
          </a:xfrm>
        </p:spPr>
        <p:txBody>
          <a:bodyPr>
            <a:normAutofit/>
          </a:bodyPr>
          <a:lstStyle/>
          <a:p>
            <a:pPr>
              <a:lnSpc>
                <a:spcPct val="100000"/>
              </a:lnSpc>
            </a:pPr>
            <a:r>
              <a:rPr lang="en-US" sz="1100" b="1" i="0">
                <a:effectLst/>
                <a:latin typeface="-apple-system"/>
              </a:rPr>
              <a:t>2020 (Covid Years):</a:t>
            </a:r>
            <a:endParaRPr lang="en-US" sz="1100" b="0" i="0">
              <a:effectLst/>
              <a:latin typeface="-apple-system"/>
            </a:endParaRPr>
          </a:p>
          <a:p>
            <a:pPr lvl="1">
              <a:lnSpc>
                <a:spcPct val="100000"/>
              </a:lnSpc>
              <a:buFont typeface="Arial" panose="020B0604020202020204" pitchFamily="34" charset="0"/>
              <a:buChar char="•"/>
            </a:pPr>
            <a:r>
              <a:rPr lang="en-US" sz="1100" b="0" i="0">
                <a:effectLst/>
                <a:latin typeface="-apple-system"/>
              </a:rPr>
              <a:t>Executives and senior-level professionals earned more on average compared to previous years.</a:t>
            </a:r>
          </a:p>
          <a:p>
            <a:pPr>
              <a:lnSpc>
                <a:spcPct val="100000"/>
              </a:lnSpc>
            </a:pPr>
            <a:r>
              <a:rPr lang="en-US" sz="1100" b="1" i="0">
                <a:effectLst/>
                <a:latin typeface="-apple-system"/>
              </a:rPr>
              <a:t>Mid-Level Professionals:</a:t>
            </a:r>
            <a:endParaRPr lang="en-US" sz="1100" b="0" i="0">
              <a:effectLst/>
              <a:latin typeface="-apple-system"/>
            </a:endParaRPr>
          </a:p>
          <a:p>
            <a:pPr lvl="1">
              <a:lnSpc>
                <a:spcPct val="100000"/>
              </a:lnSpc>
              <a:buFont typeface="Arial" panose="020B0604020202020204" pitchFamily="34" charset="0"/>
              <a:buChar char="•"/>
            </a:pPr>
            <a:r>
              <a:rPr lang="en-US" sz="1100" b="0" i="0">
                <a:effectLst/>
                <a:latin typeface="-apple-system"/>
              </a:rPr>
              <a:t>Average earnings have been steadily increasing each year from 2020 to 2024.</a:t>
            </a:r>
          </a:p>
          <a:p>
            <a:pPr>
              <a:lnSpc>
                <a:spcPct val="100000"/>
              </a:lnSpc>
            </a:pPr>
            <a:r>
              <a:rPr lang="en-US" sz="1100" b="1" i="0">
                <a:effectLst/>
                <a:latin typeface="-apple-system"/>
              </a:rPr>
              <a:t>Entry-Level Professionals:</a:t>
            </a:r>
            <a:endParaRPr lang="en-US" sz="1100" b="0" i="0">
              <a:effectLst/>
              <a:latin typeface="-apple-system"/>
            </a:endParaRPr>
          </a:p>
          <a:p>
            <a:pPr lvl="1">
              <a:lnSpc>
                <a:spcPct val="100000"/>
              </a:lnSpc>
              <a:buFont typeface="Arial" panose="020B0604020202020204" pitchFamily="34" charset="0"/>
              <a:buChar char="•"/>
            </a:pPr>
            <a:r>
              <a:rPr lang="en-US" sz="1100" b="0" i="0">
                <a:effectLst/>
                <a:latin typeface="-apple-system"/>
              </a:rPr>
              <a:t>Average earnings have remained relatively stagnant over the years.</a:t>
            </a:r>
          </a:p>
          <a:p>
            <a:pPr lvl="1">
              <a:lnSpc>
                <a:spcPct val="100000"/>
              </a:lnSpc>
              <a:buFont typeface="Arial" panose="020B0604020202020204" pitchFamily="34" charset="0"/>
              <a:buChar char="•"/>
            </a:pPr>
            <a:r>
              <a:rPr lang="en-US" sz="1100" b="0" i="0">
                <a:effectLst/>
                <a:latin typeface="-apple-system"/>
              </a:rPr>
              <a:t>There are larger outliers in 2023 and 2024, indicating occasional spikes in earnings for some individuals.</a:t>
            </a:r>
          </a:p>
          <a:p>
            <a:pPr>
              <a:lnSpc>
                <a:spcPct val="100000"/>
              </a:lnSpc>
            </a:pPr>
            <a:endParaRPr lang="en-US" sz="1100"/>
          </a:p>
        </p:txBody>
      </p:sp>
      <p:pic>
        <p:nvPicPr>
          <p:cNvPr id="5" name="Picture 4" descr="A graph of different colored squares&#10;&#10;Description automatically generated">
            <a:extLst>
              <a:ext uri="{FF2B5EF4-FFF2-40B4-BE49-F238E27FC236}">
                <a16:creationId xmlns:a16="http://schemas.microsoft.com/office/drawing/2014/main" id="{3E2D2F1D-1CED-29A1-CD2B-A7637029CA41}"/>
              </a:ext>
            </a:extLst>
          </p:cNvPr>
          <p:cNvPicPr>
            <a:picLocks noChangeAspect="1"/>
          </p:cNvPicPr>
          <p:nvPr/>
        </p:nvPicPr>
        <p:blipFill>
          <a:blip r:embed="rId3"/>
          <a:stretch>
            <a:fillRect/>
          </a:stretch>
        </p:blipFill>
        <p:spPr>
          <a:xfrm>
            <a:off x="4653447" y="1059273"/>
            <a:ext cx="6892560" cy="4394006"/>
          </a:xfrm>
          <a:prstGeom prst="rect">
            <a:avLst/>
          </a:prstGeom>
        </p:spPr>
      </p:pic>
      <p:sp>
        <p:nvSpPr>
          <p:cNvPr id="52" name="Rectangle 51">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976252387"/>
      </p:ext>
    </p:extLst>
  </p:cSld>
  <p:clrMapOvr>
    <a:masterClrMapping/>
  </p:clrMapOvr>
</p:sld>
</file>

<file path=ppt/theme/theme1.xml><?xml version="1.0" encoding="utf-8"?>
<a:theme xmlns:a="http://schemas.openxmlformats.org/drawingml/2006/main" name="RetrospectVTI">
  <a:themeElements>
    <a:clrScheme name="AnalogousFromLightSeedRightStep">
      <a:dk1>
        <a:srgbClr val="000000"/>
      </a:dk1>
      <a:lt1>
        <a:srgbClr val="FFFFFF"/>
      </a:lt1>
      <a:dk2>
        <a:srgbClr val="242A41"/>
      </a:dk2>
      <a:lt2>
        <a:srgbClr val="E8E2E5"/>
      </a:lt2>
      <a:accent1>
        <a:srgbClr val="32B67D"/>
      </a:accent1>
      <a:accent2>
        <a:srgbClr val="37B0AE"/>
      </a:accent2>
      <a:accent3>
        <a:srgbClr val="46A9EA"/>
      </a:accent3>
      <a:accent4>
        <a:srgbClr val="4E6BEB"/>
      </a:accent4>
      <a:accent5>
        <a:srgbClr val="8C6EEE"/>
      </a:accent5>
      <a:accent6>
        <a:srgbClr val="B44EEB"/>
      </a:accent6>
      <a:hlink>
        <a:srgbClr val="AE6987"/>
      </a:hlink>
      <a:folHlink>
        <a:srgbClr val="7F7F7F"/>
      </a:folHlink>
    </a:clrScheme>
    <a:fontScheme name="Retrospect">
      <a:majorFont>
        <a:latin typeface="Avenir Next LT Pro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venir Next LT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335</TotalTime>
  <Words>965</Words>
  <Application>Microsoft Macintosh PowerPoint</Application>
  <PresentationFormat>Widescreen</PresentationFormat>
  <Paragraphs>78</Paragraphs>
  <Slides>12</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-apple-system</vt:lpstr>
      <vt:lpstr>Aptos</vt:lpstr>
      <vt:lpstr>Arial</vt:lpstr>
      <vt:lpstr>Avenir Next LT Pro</vt:lpstr>
      <vt:lpstr>Avenir Next LT Pro Light</vt:lpstr>
      <vt:lpstr>Calibri</vt:lpstr>
      <vt:lpstr>RetrospectVTI</vt:lpstr>
      <vt:lpstr>Analysis of Job Market Trends in the US</vt:lpstr>
      <vt:lpstr>Project Overview</vt:lpstr>
      <vt:lpstr>Questions</vt:lpstr>
      <vt:lpstr>What skills are in the highest demand for data science?</vt:lpstr>
      <vt:lpstr>Which industries are in most demand?</vt:lpstr>
      <vt:lpstr>Which industries are in most demand? </vt:lpstr>
      <vt:lpstr>What locations are hiring the most?</vt:lpstr>
      <vt:lpstr>How do market trends compare over time?</vt:lpstr>
      <vt:lpstr>How do market trends compare over time?</vt:lpstr>
      <vt:lpstr>What Factors influence Salary in Todays Job Market?</vt:lpstr>
      <vt:lpstr>Analysis &amp; 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Amanda Delgado</dc:creator>
  <cp:lastModifiedBy>Latifah Jones</cp:lastModifiedBy>
  <cp:revision>33</cp:revision>
  <dcterms:created xsi:type="dcterms:W3CDTF">2024-11-08T01:42:48Z</dcterms:created>
  <dcterms:modified xsi:type="dcterms:W3CDTF">2024-11-14T21:08:24Z</dcterms:modified>
</cp:coreProperties>
</file>

<file path=docProps/thumbnail.jpeg>
</file>